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33.xml" ContentType="application/vnd.openxmlformats-officedocument.presentationml.notesSlide+xml"/>
  <Override PartName="/ppt/charts/chart19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82" r:id="rId2"/>
    <p:sldId id="277" r:id="rId3"/>
    <p:sldId id="304" r:id="rId4"/>
    <p:sldId id="305" r:id="rId5"/>
    <p:sldId id="284" r:id="rId6"/>
    <p:sldId id="272" r:id="rId7"/>
    <p:sldId id="273" r:id="rId8"/>
    <p:sldId id="274" r:id="rId9"/>
    <p:sldId id="307" r:id="rId10"/>
    <p:sldId id="306" r:id="rId11"/>
    <p:sldId id="280" r:id="rId12"/>
    <p:sldId id="281" r:id="rId13"/>
    <p:sldId id="309" r:id="rId14"/>
    <p:sldId id="259" r:id="rId15"/>
    <p:sldId id="279" r:id="rId16"/>
    <p:sldId id="278" r:id="rId17"/>
    <p:sldId id="308" r:id="rId18"/>
    <p:sldId id="310" r:id="rId19"/>
    <p:sldId id="286" r:id="rId20"/>
    <p:sldId id="296" r:id="rId21"/>
    <p:sldId id="287" r:id="rId22"/>
    <p:sldId id="288" r:id="rId23"/>
    <p:sldId id="289" r:id="rId24"/>
    <p:sldId id="291" r:id="rId25"/>
    <p:sldId id="292" r:id="rId26"/>
    <p:sldId id="293" r:id="rId27"/>
    <p:sldId id="322" r:id="rId28"/>
    <p:sldId id="295" r:id="rId29"/>
    <p:sldId id="311" r:id="rId30"/>
    <p:sldId id="312" r:id="rId31"/>
    <p:sldId id="298" r:id="rId32"/>
    <p:sldId id="300" r:id="rId33"/>
    <p:sldId id="301" r:id="rId34"/>
    <p:sldId id="302" r:id="rId35"/>
    <p:sldId id="323" r:id="rId36"/>
    <p:sldId id="313" r:id="rId37"/>
    <p:sldId id="319" r:id="rId38"/>
    <p:sldId id="303" r:id="rId39"/>
    <p:sldId id="324" r:id="rId40"/>
    <p:sldId id="320" r:id="rId41"/>
    <p:sldId id="314" r:id="rId42"/>
    <p:sldId id="315" r:id="rId43"/>
    <p:sldId id="316" r:id="rId44"/>
    <p:sldId id="317" r:id="rId45"/>
    <p:sldId id="318" r:id="rId46"/>
    <p:sldId id="321" r:id="rId47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852720068140645"/>
          <c:y val="4.9074965265993954E-2"/>
          <c:w val="0.71169207209300334"/>
          <c:h val="0.667325984943474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83863521337139E-3"/>
                  <c:y val="6.42332547192479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757952820057031E-2"/>
                  <c:y val="3.21166273596239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677270426742707E-2"/>
                  <c:y val="-2.528868296033387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>
                    <a:solidFill>
                      <a:srgbClr val="00206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(Hoja1!$A$2;Hoja1!$A$3;Hoja1!$A$4)</c:f>
              <c:strCache>
                <c:ptCount val="3"/>
                <c:pt idx="0">
                  <c:v>TOTAL RENFE</c:v>
                </c:pt>
                <c:pt idx="1">
                  <c:v>TOTAL AVIONES</c:v>
                </c:pt>
                <c:pt idx="2">
                  <c:v>TOTAL AUTOBUSES</c:v>
                </c:pt>
              </c:strCache>
            </c:strRef>
          </c:cat>
          <c:val>
            <c:numRef>
              <c:f>(Hoja1!$B$2;Hoja1!$B$3;Hoja1!$B$4)</c:f>
              <c:numCache>
                <c:formatCode>General</c:formatCode>
                <c:ptCount val="3"/>
                <c:pt idx="0">
                  <c:v>59</c:v>
                </c:pt>
                <c:pt idx="1">
                  <c:v>53</c:v>
                </c:pt>
                <c:pt idx="2">
                  <c:v>55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63692923008566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9193176066856933E-3"/>
                  <c:y val="-1.9269976415774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836289794961158E-2"/>
                  <c:y val="-2.2481639151736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>
                    <a:solidFill>
                      <a:srgbClr val="00206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(Hoja1!$A$2;Hoja1!$A$3;Hoja1!$A$4)</c:f>
              <c:strCache>
                <c:ptCount val="3"/>
                <c:pt idx="0">
                  <c:v>TOTAL RENFE</c:v>
                </c:pt>
                <c:pt idx="1">
                  <c:v>TOTAL AVIONES</c:v>
                </c:pt>
                <c:pt idx="2">
                  <c:v>TOTAL AUTOBUSES</c:v>
                </c:pt>
              </c:strCache>
            </c:strRef>
          </c:cat>
          <c:val>
            <c:numRef>
              <c:f>(Hoja1!$C$2;Hoja1!$C$3;Hoja1!$C$4)</c:f>
              <c:numCache>
                <c:formatCode>General</c:formatCode>
                <c:ptCount val="3"/>
                <c:pt idx="0">
                  <c:v>58</c:v>
                </c:pt>
                <c:pt idx="1">
                  <c:v>45</c:v>
                </c:pt>
                <c:pt idx="2">
                  <c:v>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7451136"/>
        <c:axId val="107452672"/>
        <c:axId val="0"/>
      </c:bar3DChart>
      <c:catAx>
        <c:axId val="107451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solidFill>
                  <a:srgbClr val="002060"/>
                </a:solidFill>
              </a:defRPr>
            </a:pPr>
            <a:endParaRPr lang="es-ES"/>
          </a:p>
        </c:txPr>
        <c:crossAx val="107452672"/>
        <c:crosses val="autoZero"/>
        <c:auto val="1"/>
        <c:lblAlgn val="ctr"/>
        <c:lblOffset val="100"/>
        <c:noMultiLvlLbl val="0"/>
      </c:catAx>
      <c:valAx>
        <c:axId val="1074526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aseline="0">
                <a:solidFill>
                  <a:srgbClr val="002060"/>
                </a:solidFill>
              </a:defRPr>
            </a:pPr>
            <a:endParaRPr lang="es-ES"/>
          </a:p>
        </c:txPr>
        <c:crossAx val="107451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8343490126896537"/>
          <c:y val="0.88765484390623262"/>
          <c:w val="0.41872273503625224"/>
          <c:h val="0.11234488902942404"/>
        </c:manualLayout>
      </c:layout>
      <c:overlay val="0"/>
      <c:txPr>
        <a:bodyPr/>
        <a:lstStyle/>
        <a:p>
          <a:pPr>
            <a:defRPr sz="1200" baseline="0">
              <a:solidFill>
                <a:srgbClr val="002060"/>
              </a:solidFill>
            </a:defRPr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456073062589007"/>
          <c:y val="5.3655248623168665E-2"/>
          <c:w val="0.63580475185296859"/>
          <c:h val="0.6647670460857916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VALENCIA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751172575027897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682301000372023E-3"/>
                  <c:y val="6.0816997345122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5851366756351617E-3"/>
                  <c:y val="-3.04084986725611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0749328505982995E-3"/>
                  <c:y val="-3.560857910374648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>
                    <a:solidFill>
                      <a:srgbClr val="00206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Hoja1!$A$3:$A$7</c:f>
              <c:strCache>
                <c:ptCount val="5"/>
                <c:pt idx="0">
                  <c:v>Trabajador autónomo</c:v>
                </c:pt>
                <c:pt idx="1">
                  <c:v>Otros</c:v>
                </c:pt>
                <c:pt idx="2">
                  <c:v>Estudiantes</c:v>
                </c:pt>
                <c:pt idx="3">
                  <c:v>Directivos, empresarios y personal cualificado</c:v>
                </c:pt>
                <c:pt idx="4">
                  <c:v>Pensionistas</c:v>
                </c:pt>
              </c:strCache>
            </c:strRef>
          </c:cat>
          <c:val>
            <c:numRef>
              <c:f>Hoja1!$B$3:$B$7</c:f>
              <c:numCache>
                <c:formatCode>General</c:formatCode>
                <c:ptCount val="5"/>
                <c:pt idx="0">
                  <c:v>17</c:v>
                </c:pt>
                <c:pt idx="1">
                  <c:v>13</c:v>
                </c:pt>
                <c:pt idx="2">
                  <c:v>9</c:v>
                </c:pt>
                <c:pt idx="3">
                  <c:v>51</c:v>
                </c:pt>
                <c:pt idx="4">
                  <c:v>11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MADRID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2480531082543742E-3"/>
                  <c:y val="-2.8446660048525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6640708110058027E-3"/>
                  <c:y val="-1.7067996029115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9.04457909235156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928190985315408E-3"/>
                  <c:y val="-4.66828472050114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149865701196599E-3"/>
                  <c:y val="-1.3566868638527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1.706844400801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2.7133737277054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7667376297528524E-3"/>
                  <c:y val="-3.306924230641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3.6178316369406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>
                    <a:solidFill>
                      <a:srgbClr val="00206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Hoja1!$A$3:$A$7</c:f>
              <c:strCache>
                <c:ptCount val="5"/>
                <c:pt idx="0">
                  <c:v>Trabajador autónomo</c:v>
                </c:pt>
                <c:pt idx="1">
                  <c:v>Otros</c:v>
                </c:pt>
                <c:pt idx="2">
                  <c:v>Estudiantes</c:v>
                </c:pt>
                <c:pt idx="3">
                  <c:v>Directivos, empresarios y personal cualificado</c:v>
                </c:pt>
                <c:pt idx="4">
                  <c:v>Pensionistas</c:v>
                </c:pt>
              </c:strCache>
            </c:strRef>
          </c:cat>
          <c:val>
            <c:numRef>
              <c:f>Hoja1!$C$3:$C$7</c:f>
              <c:numCache>
                <c:formatCode>General</c:formatCode>
                <c:ptCount val="5"/>
                <c:pt idx="0">
                  <c:v>10</c:v>
                </c:pt>
                <c:pt idx="1">
                  <c:v>13</c:v>
                </c:pt>
                <c:pt idx="2">
                  <c:v>16</c:v>
                </c:pt>
                <c:pt idx="3">
                  <c:v>57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5997696"/>
        <c:axId val="122491648"/>
        <c:axId val="0"/>
      </c:bar3DChart>
      <c:catAx>
        <c:axId val="115997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aseline="0">
                <a:solidFill>
                  <a:srgbClr val="002060"/>
                </a:solidFill>
              </a:defRPr>
            </a:pPr>
            <a:endParaRPr lang="es-ES"/>
          </a:p>
        </c:txPr>
        <c:crossAx val="122491648"/>
        <c:crosses val="autoZero"/>
        <c:auto val="1"/>
        <c:lblAlgn val="ctr"/>
        <c:lblOffset val="100"/>
        <c:noMultiLvlLbl val="0"/>
      </c:catAx>
      <c:valAx>
        <c:axId val="1224916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aseline="0">
                <a:solidFill>
                  <a:srgbClr val="002060"/>
                </a:solidFill>
              </a:defRPr>
            </a:pPr>
            <a:endParaRPr lang="es-ES"/>
          </a:p>
        </c:txPr>
        <c:crossAx val="1159976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6410676591490077"/>
          <c:y val="0.82419545976373065"/>
          <c:w val="0.21783821405464751"/>
          <c:h val="7.6314170220402863E-2"/>
        </c:manualLayout>
      </c:layout>
      <c:overlay val="0"/>
      <c:txPr>
        <a:bodyPr/>
        <a:lstStyle/>
        <a:p>
          <a:pPr>
            <a:defRPr sz="900" baseline="0">
              <a:solidFill>
                <a:srgbClr val="002060"/>
              </a:solidFill>
            </a:defRPr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456073062589007"/>
          <c:y val="5.3655248623168665E-2"/>
          <c:w val="0.63580475185296859"/>
          <c:h val="0.6647670460857911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VALENCIA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751172575027897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682301000372023E-3"/>
                  <c:y val="6.08169973451225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5851366756351565E-3"/>
                  <c:y val="-3.04084986725611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>
                    <a:solidFill>
                      <a:srgbClr val="00206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Hoja1!$A$3:$A$10</c:f>
              <c:strCache>
                <c:ptCount val="8"/>
                <c:pt idx="0">
                  <c:v>Varias veces a la semana</c:v>
                </c:pt>
                <c:pt idx="1">
                  <c:v>Una vez a la semana</c:v>
                </c:pt>
                <c:pt idx="2">
                  <c:v>Varias veces al mes</c:v>
                </c:pt>
                <c:pt idx="3">
                  <c:v>Una vez al mes</c:v>
                </c:pt>
                <c:pt idx="4">
                  <c:v>1 vez cada 2 o 3 meses</c:v>
                </c:pt>
                <c:pt idx="5">
                  <c:v>Dos o tres veces al año</c:v>
                </c:pt>
                <c:pt idx="6">
                  <c:v>Una vez al año</c:v>
                </c:pt>
                <c:pt idx="7">
                  <c:v>Con menor frecuencia</c:v>
                </c:pt>
              </c:strCache>
            </c:strRef>
          </c:cat>
          <c:val>
            <c:numRef>
              <c:f>Hoja1!$B$3:$B$10</c:f>
              <c:numCache>
                <c:formatCode>General</c:formatCode>
                <c:ptCount val="8"/>
                <c:pt idx="0">
                  <c:v>7</c:v>
                </c:pt>
                <c:pt idx="1">
                  <c:v>7</c:v>
                </c:pt>
                <c:pt idx="2">
                  <c:v>17</c:v>
                </c:pt>
                <c:pt idx="3">
                  <c:v>15</c:v>
                </c:pt>
                <c:pt idx="4">
                  <c:v>9</c:v>
                </c:pt>
                <c:pt idx="5">
                  <c:v>23</c:v>
                </c:pt>
                <c:pt idx="6">
                  <c:v>13</c:v>
                </c:pt>
                <c:pt idx="7">
                  <c:v>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MADRID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248053108254369E-3"/>
                  <c:y val="-2.8446660048525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6640708110058027E-3"/>
                  <c:y val="-1.7067996029115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8320354055028181E-3"/>
                  <c:y val="-2.2757328038820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1.706844400801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7667376297528524E-3"/>
                  <c:y val="-3.306924230641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>
                    <a:solidFill>
                      <a:srgbClr val="00206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Hoja1!$A$3:$A$10</c:f>
              <c:strCache>
                <c:ptCount val="8"/>
                <c:pt idx="0">
                  <c:v>Varias veces a la semana</c:v>
                </c:pt>
                <c:pt idx="1">
                  <c:v>Una vez a la semana</c:v>
                </c:pt>
                <c:pt idx="2">
                  <c:v>Varias veces al mes</c:v>
                </c:pt>
                <c:pt idx="3">
                  <c:v>Una vez al mes</c:v>
                </c:pt>
                <c:pt idx="4">
                  <c:v>1 vez cada 2 o 3 meses</c:v>
                </c:pt>
                <c:pt idx="5">
                  <c:v>Dos o tres veces al año</c:v>
                </c:pt>
                <c:pt idx="6">
                  <c:v>Una vez al año</c:v>
                </c:pt>
                <c:pt idx="7">
                  <c:v>Con menor frecuencia</c:v>
                </c:pt>
              </c:strCache>
            </c:strRef>
          </c:cat>
          <c:val>
            <c:numRef>
              <c:f>Hoja1!$C$3:$C$10</c:f>
              <c:numCache>
                <c:formatCode>General</c:formatCode>
                <c:ptCount val="8"/>
                <c:pt idx="0">
                  <c:v>3</c:v>
                </c:pt>
                <c:pt idx="1">
                  <c:v>6</c:v>
                </c:pt>
                <c:pt idx="2">
                  <c:v>11</c:v>
                </c:pt>
                <c:pt idx="3">
                  <c:v>15</c:v>
                </c:pt>
                <c:pt idx="4">
                  <c:v>14</c:v>
                </c:pt>
                <c:pt idx="5">
                  <c:v>25</c:v>
                </c:pt>
                <c:pt idx="6">
                  <c:v>9</c:v>
                </c:pt>
                <c:pt idx="7">
                  <c:v>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2562816"/>
        <c:axId val="122580992"/>
        <c:axId val="0"/>
      </c:bar3DChart>
      <c:catAx>
        <c:axId val="122562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aseline="0">
                <a:solidFill>
                  <a:srgbClr val="002060"/>
                </a:solidFill>
              </a:defRPr>
            </a:pPr>
            <a:endParaRPr lang="es-ES"/>
          </a:p>
        </c:txPr>
        <c:crossAx val="122580992"/>
        <c:crosses val="autoZero"/>
        <c:auto val="1"/>
        <c:lblAlgn val="ctr"/>
        <c:lblOffset val="100"/>
        <c:noMultiLvlLbl val="0"/>
      </c:catAx>
      <c:valAx>
        <c:axId val="1225809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aseline="0">
                <a:solidFill>
                  <a:srgbClr val="002060"/>
                </a:solidFill>
              </a:defRPr>
            </a:pPr>
            <a:endParaRPr lang="es-ES"/>
          </a:p>
        </c:txPr>
        <c:crossAx val="12256281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900" baseline="0">
              <a:solidFill>
                <a:srgbClr val="002060"/>
              </a:solidFill>
            </a:defRPr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852720068140648"/>
          <c:y val="4.9074965265993947E-2"/>
          <c:w val="0.71169207209300356"/>
          <c:h val="0.6673259849434747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VALENCIA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8386352133713866E-3"/>
                  <c:y val="6.42332547192478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757952820057031E-2"/>
                  <c:y val="3.21166273596238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677270426742707E-2"/>
                  <c:y val="-2.528868296033384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>
                    <a:solidFill>
                      <a:srgbClr val="00206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Hoja1!$A$3:$A$7</c:f>
              <c:strCache>
                <c:ptCount val="5"/>
                <c:pt idx="0">
                  <c:v>Vacaciones/ocio</c:v>
                </c:pt>
                <c:pt idx="1">
                  <c:v>Trabajo</c:v>
                </c:pt>
                <c:pt idx="2">
                  <c:v>Familiares</c:v>
                </c:pt>
                <c:pt idx="3">
                  <c:v>Fin de semana</c:v>
                </c:pt>
                <c:pt idx="4">
                  <c:v>Otro motivo</c:v>
                </c:pt>
              </c:strCache>
            </c:strRef>
          </c:cat>
          <c:val>
            <c:numRef>
              <c:f>Hoja1!$B$3:$B$7</c:f>
              <c:numCache>
                <c:formatCode>General</c:formatCode>
                <c:ptCount val="5"/>
                <c:pt idx="0">
                  <c:v>13</c:v>
                </c:pt>
                <c:pt idx="1">
                  <c:v>60</c:v>
                </c:pt>
                <c:pt idx="2">
                  <c:v>18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MADRID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636929230085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9193176066856811E-3"/>
                  <c:y val="-1.9269976415774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836289794961067E-2"/>
                  <c:y val="-2.2481639151736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219702139459278E-3"/>
                  <c:y val="-1.3566868638527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2.0350302957791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2439404278918529E-3"/>
                  <c:y val="-2.7133737277054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>
                    <a:solidFill>
                      <a:srgbClr val="00206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Hoja1!$A$3:$A$7</c:f>
              <c:strCache>
                <c:ptCount val="5"/>
                <c:pt idx="0">
                  <c:v>Vacaciones/ocio</c:v>
                </c:pt>
                <c:pt idx="1">
                  <c:v>Trabajo</c:v>
                </c:pt>
                <c:pt idx="2">
                  <c:v>Familiares</c:v>
                </c:pt>
                <c:pt idx="3">
                  <c:v>Fin de semana</c:v>
                </c:pt>
                <c:pt idx="4">
                  <c:v>Otro motivo</c:v>
                </c:pt>
              </c:strCache>
            </c:strRef>
          </c:cat>
          <c:val>
            <c:numRef>
              <c:f>Hoja1!$C$3:$C$7</c:f>
              <c:numCache>
                <c:formatCode>General</c:formatCode>
                <c:ptCount val="5"/>
                <c:pt idx="0">
                  <c:v>34</c:v>
                </c:pt>
                <c:pt idx="1">
                  <c:v>45</c:v>
                </c:pt>
                <c:pt idx="2">
                  <c:v>18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2611200"/>
        <c:axId val="122612736"/>
        <c:axId val="0"/>
      </c:bar3DChart>
      <c:catAx>
        <c:axId val="122611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solidFill>
                  <a:srgbClr val="002060"/>
                </a:solidFill>
              </a:defRPr>
            </a:pPr>
            <a:endParaRPr lang="es-ES"/>
          </a:p>
        </c:txPr>
        <c:crossAx val="122612736"/>
        <c:crosses val="autoZero"/>
        <c:auto val="1"/>
        <c:lblAlgn val="ctr"/>
        <c:lblOffset val="100"/>
        <c:noMultiLvlLbl val="0"/>
      </c:catAx>
      <c:valAx>
        <c:axId val="1226127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aseline="0">
                <a:solidFill>
                  <a:srgbClr val="002060"/>
                </a:solidFill>
              </a:defRPr>
            </a:pPr>
            <a:endParaRPr lang="es-ES"/>
          </a:p>
        </c:txPr>
        <c:crossAx val="1226112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8343490126896542"/>
          <c:y val="0.8876548439062325"/>
          <c:w val="0.57602517739214365"/>
          <c:h val="0.11234488902942379"/>
        </c:manualLayout>
      </c:layout>
      <c:overlay val="0"/>
      <c:txPr>
        <a:bodyPr/>
        <a:lstStyle/>
        <a:p>
          <a:pPr>
            <a:defRPr sz="900" baseline="0">
              <a:solidFill>
                <a:srgbClr val="002060"/>
              </a:solidFill>
            </a:defRPr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852720068140643"/>
          <c:y val="4.9074965265993947E-2"/>
          <c:w val="0.71169207209300311"/>
          <c:h val="0.6673259849434742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Valencia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8386352133713831E-3"/>
                  <c:y val="6.42332547192478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757952820057031E-2"/>
                  <c:y val="3.21166273596238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677270426742707E-2"/>
                  <c:y val="-2.528868296033383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>
                    <a:solidFill>
                      <a:srgbClr val="00206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(Hoja1!$A$3;Hoja1!$A$4)</c:f>
              <c:strCache>
                <c:ptCount val="2"/>
                <c:pt idx="0">
                  <c:v>Recuerda publicidad </c:v>
                </c:pt>
                <c:pt idx="1">
                  <c:v>No recuerda publicidad </c:v>
                </c:pt>
              </c:strCache>
            </c:strRef>
          </c:cat>
          <c:val>
            <c:numRef>
              <c:f>(Hoja1!$B$3;Hoja1!$B$4)</c:f>
              <c:numCache>
                <c:formatCode>0%</c:formatCode>
                <c:ptCount val="2"/>
                <c:pt idx="0">
                  <c:v>0.93</c:v>
                </c:pt>
                <c:pt idx="1">
                  <c:v>7.0000000000000021E-2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Madrid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63692923008561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9193176066856811E-3"/>
                  <c:y val="-1.9269976415774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836289794961067E-2"/>
                  <c:y val="-2.2481639151736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>
                    <a:solidFill>
                      <a:srgbClr val="00206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(Hoja1!$A$3;Hoja1!$A$4)</c:f>
              <c:strCache>
                <c:ptCount val="2"/>
                <c:pt idx="0">
                  <c:v>Recuerda publicidad </c:v>
                </c:pt>
                <c:pt idx="1">
                  <c:v>No recuerda publicidad </c:v>
                </c:pt>
              </c:strCache>
            </c:strRef>
          </c:cat>
          <c:val>
            <c:numRef>
              <c:f>(Hoja1!$C$3;Hoja1!$C$4)</c:f>
              <c:numCache>
                <c:formatCode>0%</c:formatCode>
                <c:ptCount val="2"/>
                <c:pt idx="0">
                  <c:v>0.81</c:v>
                </c:pt>
                <c:pt idx="1">
                  <c:v>0.19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2382208"/>
        <c:axId val="122383360"/>
        <c:axId val="0"/>
      </c:bar3DChart>
      <c:catAx>
        <c:axId val="122382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solidFill>
                  <a:srgbClr val="002060"/>
                </a:solidFill>
              </a:defRPr>
            </a:pPr>
            <a:endParaRPr lang="es-ES"/>
          </a:p>
        </c:txPr>
        <c:crossAx val="122383360"/>
        <c:crosses val="autoZero"/>
        <c:auto val="1"/>
        <c:lblAlgn val="ctr"/>
        <c:lblOffset val="100"/>
        <c:noMultiLvlLbl val="0"/>
      </c:catAx>
      <c:valAx>
        <c:axId val="12238336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 baseline="0">
                <a:solidFill>
                  <a:srgbClr val="002060"/>
                </a:solidFill>
              </a:defRPr>
            </a:pPr>
            <a:endParaRPr lang="es-ES"/>
          </a:p>
        </c:txPr>
        <c:crossAx val="1223822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8343490126896526"/>
          <c:y val="0.8876548439062325"/>
          <c:w val="0.57602517739214365"/>
          <c:h val="0.11234488902942381"/>
        </c:manualLayout>
      </c:layout>
      <c:overlay val="0"/>
      <c:txPr>
        <a:bodyPr/>
        <a:lstStyle/>
        <a:p>
          <a:pPr>
            <a:defRPr sz="900" baseline="0">
              <a:solidFill>
                <a:srgbClr val="002060"/>
              </a:solidFill>
            </a:defRPr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456073062589007"/>
          <c:y val="5.3655248623168665E-2"/>
          <c:w val="0.63580475185296859"/>
          <c:h val="0.664767046085791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751172575027897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682301000372023E-3"/>
                  <c:y val="6.08169973451226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5851366756351582E-3"/>
                  <c:y val="-3.04084986725611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>
                    <a:solidFill>
                      <a:srgbClr val="00206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Hoja1!$A$2:$A$5</c:f>
              <c:strCache>
                <c:ptCount val="4"/>
                <c:pt idx="0">
                  <c:v>Publicidad Digital</c:v>
                </c:pt>
                <c:pt idx="1">
                  <c:v>Cubo giratorio </c:v>
                </c:pt>
                <c:pt idx="2">
                  <c:v>Mk espectacular</c:v>
                </c:pt>
                <c:pt idx="3">
                  <c:v>Mupis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60</c:v>
                </c:pt>
                <c:pt idx="1">
                  <c:v>43</c:v>
                </c:pt>
                <c:pt idx="2">
                  <c:v>42</c:v>
                </c:pt>
                <c:pt idx="3">
                  <c:v>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2296576"/>
        <c:axId val="122307712"/>
        <c:axId val="0"/>
      </c:bar3DChart>
      <c:catAx>
        <c:axId val="1222965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aseline="0">
                <a:solidFill>
                  <a:srgbClr val="002060"/>
                </a:solidFill>
              </a:defRPr>
            </a:pPr>
            <a:endParaRPr lang="es-ES"/>
          </a:p>
        </c:txPr>
        <c:crossAx val="122307712"/>
        <c:crosses val="autoZero"/>
        <c:auto val="1"/>
        <c:lblAlgn val="ctr"/>
        <c:lblOffset val="100"/>
        <c:noMultiLvlLbl val="0"/>
      </c:catAx>
      <c:valAx>
        <c:axId val="1223077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aseline="0">
                <a:solidFill>
                  <a:srgbClr val="002060"/>
                </a:solidFill>
              </a:defRPr>
            </a:pPr>
            <a:endParaRPr lang="es-ES"/>
          </a:p>
        </c:txPr>
        <c:crossAx val="1222965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4780228821535553"/>
          <c:y val="0.14527615618466636"/>
          <c:w val="0.71169207209300311"/>
          <c:h val="0.6673259849434742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Valencia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8386352133713831E-3"/>
                  <c:y val="6.42332547192478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757952820057031E-2"/>
                  <c:y val="3.21166273596238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677270426742707E-2"/>
                  <c:y val="-2.528868296033383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>
                    <a:solidFill>
                      <a:srgbClr val="00206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Hoja1!$A$3:$A$4</c:f>
              <c:strCache>
                <c:ptCount val="2"/>
                <c:pt idx="0">
                  <c:v>Publicidad digital y videowall </c:v>
                </c:pt>
                <c:pt idx="1">
                  <c:v>Marketing espectacular </c:v>
                </c:pt>
              </c:strCache>
            </c:strRef>
          </c:cat>
          <c:val>
            <c:numRef>
              <c:f>Hoja1!$B$3:$B$4</c:f>
              <c:numCache>
                <c:formatCode>0%</c:formatCode>
                <c:ptCount val="2"/>
                <c:pt idx="0">
                  <c:v>0.94000000000000061</c:v>
                </c:pt>
                <c:pt idx="1">
                  <c:v>0.8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Madrid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63692923008561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9193176066856811E-3"/>
                  <c:y val="-1.9269976415774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836289794961067E-2"/>
                  <c:y val="-2.2481639151736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>
                    <a:solidFill>
                      <a:srgbClr val="00206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Hoja1!$A$3:$A$4</c:f>
              <c:strCache>
                <c:ptCount val="2"/>
                <c:pt idx="0">
                  <c:v>Publicidad digital y videowall </c:v>
                </c:pt>
                <c:pt idx="1">
                  <c:v>Marketing espectacular </c:v>
                </c:pt>
              </c:strCache>
            </c:strRef>
          </c:cat>
          <c:val>
            <c:numRef>
              <c:f>Hoja1!$C$3:$C$4</c:f>
              <c:numCache>
                <c:formatCode>0%</c:formatCode>
                <c:ptCount val="2"/>
                <c:pt idx="0">
                  <c:v>0.86000000000000065</c:v>
                </c:pt>
                <c:pt idx="1">
                  <c:v>0.55000000000000004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2441088"/>
        <c:axId val="122446976"/>
        <c:axId val="0"/>
      </c:bar3DChart>
      <c:catAx>
        <c:axId val="1224410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solidFill>
                  <a:srgbClr val="002060"/>
                </a:solidFill>
              </a:defRPr>
            </a:pPr>
            <a:endParaRPr lang="es-ES"/>
          </a:p>
        </c:txPr>
        <c:crossAx val="122446976"/>
        <c:crosses val="autoZero"/>
        <c:auto val="1"/>
        <c:lblAlgn val="ctr"/>
        <c:lblOffset val="100"/>
        <c:noMultiLvlLbl val="0"/>
      </c:catAx>
      <c:valAx>
        <c:axId val="12244697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 baseline="0">
                <a:solidFill>
                  <a:srgbClr val="002060"/>
                </a:solidFill>
              </a:defRPr>
            </a:pPr>
            <a:endParaRPr lang="es-ES"/>
          </a:p>
        </c:txPr>
        <c:crossAx val="1224410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8343490126896526"/>
          <c:y val="0.8876548439062325"/>
          <c:w val="0.57602517739214365"/>
          <c:h val="0.11234488902942381"/>
        </c:manualLayout>
      </c:layout>
      <c:overlay val="0"/>
      <c:txPr>
        <a:bodyPr/>
        <a:lstStyle/>
        <a:p>
          <a:pPr>
            <a:defRPr sz="900" baseline="0">
              <a:solidFill>
                <a:srgbClr val="002060"/>
              </a:solidFill>
            </a:defRPr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986870897155394E-2"/>
          <c:y val="2.6442307692307855E-2"/>
          <c:w val="0.93435448577680458"/>
          <c:h val="0.6899038461538495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Total (N=xxx)</c:v>
                </c:pt>
              </c:strCache>
            </c:strRef>
          </c:tx>
          <c:spPr>
            <a:ln w="12697">
              <a:solidFill>
                <a:srgbClr val="00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4F81BD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9024847272277856E-2"/>
                  <c:y val="6.826637461467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370793277546863E-2"/>
                  <c:y val="6.2875976416364887E-2"/>
                </c:manualLayout>
              </c:layout>
              <c:tx>
                <c:rich>
                  <a:bodyPr/>
                  <a:lstStyle/>
                  <a:p>
                    <a:r>
                      <a:rPr lang="en-US" sz="900" b="0" baseline="0" dirty="0" smtClean="0">
                        <a:solidFill>
                          <a:srgbClr val="002060"/>
                        </a:solidFill>
                      </a:rPr>
                      <a:t>4</a:t>
                    </a:r>
                    <a:r>
                      <a:rPr lang="en-US" dirty="0" smtClean="0"/>
                      <a:t>,05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897657753434123E-2"/>
                  <c:y val="6.42957082572651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0135552265256356E-2"/>
                  <c:y val="6.74461474575763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4867809195100506E-2"/>
                  <c:y val="3.34470978705584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5669261662095592E-2"/>
                  <c:y val="5.5281490448066024E-2"/>
                </c:manualLayout>
              </c:layout>
              <c:numFmt formatCode="0.0" sourceLinked="0"/>
              <c:spPr>
                <a:noFill/>
                <a:ln w="25393">
                  <a:noFill/>
                </a:ln>
              </c:spPr>
              <c:txPr>
                <a:bodyPr/>
                <a:lstStyle/>
                <a:p>
                  <a:pPr>
                    <a:defRPr lang="en-GB" sz="900" b="0" i="0" u="none" strike="noStrike" baseline="0">
                      <a:solidFill>
                        <a:srgbClr val="00206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7207383864554907E-2"/>
                  <c:y val="1.95872704334449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4377127141452706E-2"/>
                  <c:y val="4.7569085338366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25393">
                <a:noFill/>
              </a:ln>
            </c:spPr>
            <c:txPr>
              <a:bodyPr/>
              <a:lstStyle/>
              <a:p>
                <a:pPr>
                  <a:defRPr lang="en-GB" sz="900" b="0" i="0" u="none" strike="noStrike" baseline="0">
                    <a:solidFill>
                      <a:srgbClr val="002060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Vinilo en cristales</c:v>
                </c:pt>
                <c:pt idx="1">
                  <c:v>Publicidad digital y videowall</c:v>
                </c:pt>
                <c:pt idx="2">
                  <c:v>Tótem-Cubo giratorio</c:v>
                </c:pt>
                <c:pt idx="3">
                  <c:v>Mupis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4.09</c:v>
                </c:pt>
                <c:pt idx="1">
                  <c:v>4.05</c:v>
                </c:pt>
                <c:pt idx="2">
                  <c:v>4.0199999999999996</c:v>
                </c:pt>
                <c:pt idx="3">
                  <c:v>3.8499999999999988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725888"/>
        <c:axId val="122727424"/>
      </c:lineChart>
      <c:catAx>
        <c:axId val="122725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GB" sz="900" b="0" i="0" u="none" strike="noStrike" baseline="0">
                <a:solidFill>
                  <a:srgbClr val="002060"/>
                </a:solidFill>
                <a:latin typeface="Century Gothic"/>
                <a:ea typeface="Century Gothic"/>
                <a:cs typeface="Century Gothic"/>
              </a:defRPr>
            </a:pPr>
            <a:endParaRPr lang="es-ES"/>
          </a:p>
        </c:txPr>
        <c:crossAx val="12272742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22727424"/>
        <c:scaling>
          <c:orientation val="minMax"/>
          <c:max val="4.2"/>
          <c:min val="3.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GB" sz="900" b="0" i="0" u="none" strike="noStrike" baseline="0">
                <a:solidFill>
                  <a:srgbClr val="002060"/>
                </a:solidFill>
                <a:latin typeface="Century Gothic"/>
                <a:ea typeface="Century Gothic"/>
                <a:cs typeface="Century Gothic"/>
              </a:defRPr>
            </a:pPr>
            <a:endParaRPr lang="es-ES"/>
          </a:p>
        </c:txPr>
        <c:crossAx val="122725888"/>
        <c:crosses val="autoZero"/>
        <c:crossBetween val="between"/>
        <c:majorUnit val="1"/>
        <c:minorUnit val="0.5"/>
      </c:valAx>
      <c:spPr>
        <a:gradFill rotWithShape="0">
          <a:gsLst>
            <a:gs pos="0">
              <a:schemeClr val="bg1"/>
            </a:gs>
            <a:gs pos="100000">
              <a:srgbClr val="00B0F0"/>
            </a:gs>
          </a:gsLst>
          <a:lin ang="2700000" scaled="1"/>
        </a:gradFill>
        <a:ln w="3174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 - Cercanías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1686003068142551E-3"/>
                  <c:y val="1.0132461321123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6744012272570205E-3"/>
                  <c:y val="2.0264922642248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6744012272570205E-3"/>
                  <c:y val="2.0264922642248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1.3509948428165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1686003068142551E-3"/>
                  <c:y val="-3.37748710704135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0843001534071273E-2"/>
                  <c:y val="1.6887435535206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0843001534071273E-2"/>
                  <c:y val="1.3509948428165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0843001534071273E-2"/>
                  <c:y val="1.0132461321124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3.37748710704138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900" baseline="0">
                    <a:solidFill>
                      <a:srgbClr val="00206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AGOS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Hoja1!$B$2:$M$2</c:f>
              <c:numCache>
                <c:formatCode>General</c:formatCode>
                <c:ptCount val="12"/>
                <c:pt idx="0">
                  <c:v>42564</c:v>
                </c:pt>
                <c:pt idx="1">
                  <c:v>43553</c:v>
                </c:pt>
                <c:pt idx="2">
                  <c:v>48745</c:v>
                </c:pt>
                <c:pt idx="3">
                  <c:v>42652</c:v>
                </c:pt>
                <c:pt idx="4">
                  <c:v>46829</c:v>
                </c:pt>
                <c:pt idx="5">
                  <c:v>45761</c:v>
                </c:pt>
                <c:pt idx="6">
                  <c:v>41856</c:v>
                </c:pt>
                <c:pt idx="7">
                  <c:v>30541</c:v>
                </c:pt>
                <c:pt idx="8">
                  <c:v>42564</c:v>
                </c:pt>
                <c:pt idx="9">
                  <c:v>48088</c:v>
                </c:pt>
                <c:pt idx="10">
                  <c:v>47570</c:v>
                </c:pt>
                <c:pt idx="11">
                  <c:v>42931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213760"/>
        <c:axId val="130215296"/>
      </c:barChart>
      <c:catAx>
        <c:axId val="130213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es-ES"/>
          </a:p>
        </c:txPr>
        <c:crossAx val="130215296"/>
        <c:crosses val="autoZero"/>
        <c:auto val="1"/>
        <c:lblAlgn val="ctr"/>
        <c:lblOffset val="100"/>
        <c:noMultiLvlLbl val="0"/>
      </c:catAx>
      <c:valAx>
        <c:axId val="130215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es-ES"/>
          </a:p>
        </c:txPr>
        <c:crossAx val="130213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1"/>
              <c:layout>
                <c:manualLayout>
                  <c:x val="-6.5058009204427714E-3"/>
                  <c:y val="3.3774871070413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6744012272570205E-3"/>
                  <c:y val="2.0264922642248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6744012272570205E-3"/>
                  <c:y val="3.3774871070413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1.3509948428165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9884943339628963E-3"/>
                  <c:y val="1.1044407764216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9.6398432581565208E-3"/>
                  <c:y val="1.1956508800609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5.0575977669147874E-3"/>
                  <c:y val="5.65760550415033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4713689219716352E-3"/>
                  <c:y val="5.65611757423776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5.4828977335851809E-3"/>
                  <c:y val="-9.8794578380180763E-3"/>
                </c:manualLayout>
              </c:layout>
              <c:spPr/>
              <c:txPr>
                <a:bodyPr rot="-5400000" vert="horz"/>
                <a:lstStyle/>
                <a:p>
                  <a:pPr>
                    <a:defRPr sz="900" b="0" baseline="0">
                      <a:solidFill>
                        <a:srgbClr val="002060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900" baseline="0">
                    <a:solidFill>
                      <a:srgbClr val="00206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AGOS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Hoja1!$B$2:$M$2</c:f>
              <c:numCache>
                <c:formatCode>General</c:formatCode>
                <c:ptCount val="12"/>
                <c:pt idx="0">
                  <c:v>3883</c:v>
                </c:pt>
                <c:pt idx="1">
                  <c:v>4247</c:v>
                </c:pt>
                <c:pt idx="2">
                  <c:v>4621</c:v>
                </c:pt>
                <c:pt idx="3">
                  <c:v>4927</c:v>
                </c:pt>
                <c:pt idx="4">
                  <c:v>4995</c:v>
                </c:pt>
                <c:pt idx="5">
                  <c:v>4729</c:v>
                </c:pt>
                <c:pt idx="6">
                  <c:v>5313</c:v>
                </c:pt>
                <c:pt idx="7">
                  <c:v>4381</c:v>
                </c:pt>
                <c:pt idx="8">
                  <c:v>4852</c:v>
                </c:pt>
                <c:pt idx="9">
                  <c:v>4939</c:v>
                </c:pt>
                <c:pt idx="10">
                  <c:v>4438</c:v>
                </c:pt>
                <c:pt idx="11">
                  <c:v>4444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767744"/>
        <c:axId val="130360448"/>
      </c:barChart>
      <c:catAx>
        <c:axId val="138767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es-ES"/>
          </a:p>
        </c:txPr>
        <c:crossAx val="130360448"/>
        <c:crosses val="autoZero"/>
        <c:auto val="1"/>
        <c:lblAlgn val="ctr"/>
        <c:lblOffset val="100"/>
        <c:noMultiLvlLbl val="0"/>
      </c:catAx>
      <c:valAx>
        <c:axId val="130360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es-ES"/>
          </a:p>
        </c:txPr>
        <c:crossAx val="13876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Hoja1!$A$4</c:f>
              <c:strCache>
                <c:ptCount val="1"/>
                <c:pt idx="0">
                  <c:v> Aéreo (interior)</c:v>
                </c:pt>
              </c:strCache>
            </c:strRef>
          </c:tx>
          <c:dLbls>
            <c:dLbl>
              <c:idx val="1"/>
              <c:layout>
                <c:manualLayout>
                  <c:x val="-6.5058009204427714E-3"/>
                  <c:y val="3.3774871070413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6744012272570205E-3"/>
                  <c:y val="2.02649226422480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6744012272570205E-3"/>
                  <c:y val="3.3774871070413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1.35099484281653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3011601840885541E-2"/>
                  <c:y val="2.36424097492893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9034805522656695E-2"/>
                  <c:y val="3.7152358177454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9034805522656695E-2"/>
                  <c:y val="3.7152358177454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8191803988585312E-2"/>
                  <c:y val="3.7152358177454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3854603374956797E-2"/>
                  <c:y val="3.7152358177454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>
                    <a:solidFill>
                      <a:srgbClr val="002060"/>
                    </a:solidFill>
                  </a:defRPr>
                </a:pPr>
                <a:endParaRPr lang="es-E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Hoja1!$B$1:$M$1</c:f>
              <c:strCache>
                <c:ptCount val="12"/>
                <c:pt idx="0">
                  <c:v>2011M01</c:v>
                </c:pt>
                <c:pt idx="1">
                  <c:v>2011M02</c:v>
                </c:pt>
                <c:pt idx="2">
                  <c:v>2011M03</c:v>
                </c:pt>
                <c:pt idx="3">
                  <c:v>2011M04</c:v>
                </c:pt>
                <c:pt idx="4">
                  <c:v>2011M05</c:v>
                </c:pt>
                <c:pt idx="5">
                  <c:v>2011M06</c:v>
                </c:pt>
                <c:pt idx="6">
                  <c:v>2011M07</c:v>
                </c:pt>
                <c:pt idx="7">
                  <c:v>2011M08</c:v>
                </c:pt>
                <c:pt idx="8">
                  <c:v>2011M09</c:v>
                </c:pt>
                <c:pt idx="9">
                  <c:v>2011M10</c:v>
                </c:pt>
                <c:pt idx="10">
                  <c:v>2011M11</c:v>
                </c:pt>
                <c:pt idx="11">
                  <c:v>2011M12</c:v>
                </c:pt>
              </c:strCache>
            </c:strRef>
          </c:cat>
          <c:val>
            <c:numRef>
              <c:f>Hoja1!$B$4:$M$4</c:f>
              <c:numCache>
                <c:formatCode>General</c:formatCode>
                <c:ptCount val="12"/>
                <c:pt idx="0">
                  <c:v>2556</c:v>
                </c:pt>
                <c:pt idx="1">
                  <c:v>2667</c:v>
                </c:pt>
                <c:pt idx="2">
                  <c:v>3229</c:v>
                </c:pt>
                <c:pt idx="3">
                  <c:v>3281</c:v>
                </c:pt>
                <c:pt idx="4">
                  <c:v>3227</c:v>
                </c:pt>
                <c:pt idx="5">
                  <c:v>3380</c:v>
                </c:pt>
                <c:pt idx="6">
                  <c:v>3843</c:v>
                </c:pt>
                <c:pt idx="7">
                  <c:v>3865</c:v>
                </c:pt>
                <c:pt idx="8">
                  <c:v>3487</c:v>
                </c:pt>
                <c:pt idx="9">
                  <c:v>3133</c:v>
                </c:pt>
                <c:pt idx="10">
                  <c:v>2758</c:v>
                </c:pt>
                <c:pt idx="11">
                  <c:v>2688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Hoja1!$A$5</c:f>
              <c:strCache>
                <c:ptCount val="1"/>
                <c:pt idx="0">
                  <c:v>Renfe Media y Larga distancia</c:v>
                </c:pt>
              </c:strCache>
            </c:strRef>
          </c:tx>
          <c:dLbls>
            <c:dLbl>
              <c:idx val="3"/>
              <c:layout>
                <c:manualLayout>
                  <c:x val="-2.1686003068142546E-2"/>
                  <c:y val="-4.39073323915374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843001534071273E-2"/>
                  <c:y val="-3.3774871070413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5180202147699782E-2"/>
                  <c:y val="-3.3774871070413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1686003068142551E-3"/>
                  <c:y val="-2.36424097492893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5180202147699782E-2"/>
                  <c:y val="3.03973839633720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>
                    <a:solidFill>
                      <a:srgbClr val="C00000"/>
                    </a:solidFill>
                  </a:defRPr>
                </a:pPr>
                <a:endParaRPr lang="es-E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Hoja1!$B$1:$M$1</c:f>
              <c:strCache>
                <c:ptCount val="12"/>
                <c:pt idx="0">
                  <c:v>2011M01</c:v>
                </c:pt>
                <c:pt idx="1">
                  <c:v>2011M02</c:v>
                </c:pt>
                <c:pt idx="2">
                  <c:v>2011M03</c:v>
                </c:pt>
                <c:pt idx="3">
                  <c:v>2011M04</c:v>
                </c:pt>
                <c:pt idx="4">
                  <c:v>2011M05</c:v>
                </c:pt>
                <c:pt idx="5">
                  <c:v>2011M06</c:v>
                </c:pt>
                <c:pt idx="6">
                  <c:v>2011M07</c:v>
                </c:pt>
                <c:pt idx="7">
                  <c:v>2011M08</c:v>
                </c:pt>
                <c:pt idx="8">
                  <c:v>2011M09</c:v>
                </c:pt>
                <c:pt idx="9">
                  <c:v>2011M10</c:v>
                </c:pt>
                <c:pt idx="10">
                  <c:v>2011M11</c:v>
                </c:pt>
                <c:pt idx="11">
                  <c:v>2011M12</c:v>
                </c:pt>
              </c:strCache>
            </c:strRef>
          </c:cat>
          <c:val>
            <c:numRef>
              <c:f>Hoja1!$B$5:$M$5</c:f>
              <c:numCache>
                <c:formatCode>General</c:formatCode>
                <c:ptCount val="12"/>
                <c:pt idx="0">
                  <c:v>3883</c:v>
                </c:pt>
                <c:pt idx="1">
                  <c:v>4247</c:v>
                </c:pt>
                <c:pt idx="2">
                  <c:v>4621</c:v>
                </c:pt>
                <c:pt idx="3">
                  <c:v>4927</c:v>
                </c:pt>
                <c:pt idx="4">
                  <c:v>4995</c:v>
                </c:pt>
                <c:pt idx="5">
                  <c:v>4729</c:v>
                </c:pt>
                <c:pt idx="6">
                  <c:v>5313</c:v>
                </c:pt>
                <c:pt idx="7">
                  <c:v>4381</c:v>
                </c:pt>
                <c:pt idx="8">
                  <c:v>4852</c:v>
                </c:pt>
                <c:pt idx="9">
                  <c:v>4939</c:v>
                </c:pt>
                <c:pt idx="10">
                  <c:v>4438</c:v>
                </c:pt>
                <c:pt idx="11">
                  <c:v>4444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300160"/>
        <c:axId val="130314240"/>
      </c:lineChart>
      <c:catAx>
        <c:axId val="130300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es-ES"/>
          </a:p>
        </c:txPr>
        <c:crossAx val="130314240"/>
        <c:crosses val="autoZero"/>
        <c:auto val="1"/>
        <c:lblAlgn val="ctr"/>
        <c:lblOffset val="100"/>
        <c:noMultiLvlLbl val="0"/>
      </c:catAx>
      <c:valAx>
        <c:axId val="130314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es-ES"/>
          </a:p>
        </c:txPr>
        <c:crossAx val="1303001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aseline="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0595895460927397"/>
          <c:y val="0.12294312977570412"/>
          <c:w val="0.59064811401410455"/>
          <c:h val="0.6392850289361806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13786640194101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822200161750712E-3"/>
                  <c:y val="6.21612335138133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>
                    <a:solidFill>
                      <a:srgbClr val="00206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(Hoja1!$A$2;Hoja1!$A$3;Hoja1!$A$4)</c:f>
              <c:strCache>
                <c:ptCount val="3"/>
                <c:pt idx="0">
                  <c:v>TOTAL RENFE</c:v>
                </c:pt>
                <c:pt idx="1">
                  <c:v>TOTAL AVIONES</c:v>
                </c:pt>
                <c:pt idx="2">
                  <c:v>TOTAL AUTOBUSES</c:v>
                </c:pt>
              </c:strCache>
            </c:strRef>
          </c:cat>
          <c:val>
            <c:numRef>
              <c:f>(Hoja1!$B$2;Hoja1!$B$3;Hoja1!$B$4)</c:f>
              <c:numCache>
                <c:formatCode>General</c:formatCode>
                <c:ptCount val="3"/>
                <c:pt idx="0">
                  <c:v>51</c:v>
                </c:pt>
                <c:pt idx="1">
                  <c:v>29</c:v>
                </c:pt>
                <c:pt idx="2">
                  <c:v>12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6893320097050164E-3"/>
                  <c:y val="-3.1080616756906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96444003235012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091419066070334E-3"/>
                  <c:y val="-2.375750879136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1.1878754395684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1.187875439568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>
                    <a:solidFill>
                      <a:srgbClr val="00206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(Hoja1!$A$2;Hoja1!$A$3;Hoja1!$A$4)</c:f>
              <c:strCache>
                <c:ptCount val="3"/>
                <c:pt idx="0">
                  <c:v>TOTAL RENFE</c:v>
                </c:pt>
                <c:pt idx="1">
                  <c:v>TOTAL AVIONES</c:v>
                </c:pt>
                <c:pt idx="2">
                  <c:v>TOTAL AUTOBUSES</c:v>
                </c:pt>
              </c:strCache>
            </c:strRef>
          </c:cat>
          <c:val>
            <c:numRef>
              <c:f>(Hoja1!$C$2;Hoja1!$C$3;Hoja1!$C$4)</c:f>
              <c:numCache>
                <c:formatCode>General</c:formatCode>
                <c:ptCount val="3"/>
                <c:pt idx="0">
                  <c:v>53</c:v>
                </c:pt>
                <c:pt idx="1">
                  <c:v>30</c:v>
                </c:pt>
                <c:pt idx="2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3426432"/>
        <c:axId val="113427968"/>
        <c:axId val="0"/>
      </c:bar3DChart>
      <c:catAx>
        <c:axId val="113426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solidFill>
                  <a:srgbClr val="002060"/>
                </a:solidFill>
              </a:defRPr>
            </a:pPr>
            <a:endParaRPr lang="es-ES"/>
          </a:p>
        </c:txPr>
        <c:crossAx val="113427968"/>
        <c:crosses val="autoZero"/>
        <c:auto val="1"/>
        <c:lblAlgn val="ctr"/>
        <c:lblOffset val="100"/>
        <c:noMultiLvlLbl val="0"/>
      </c:catAx>
      <c:valAx>
        <c:axId val="1134279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aseline="0">
                <a:solidFill>
                  <a:srgbClr val="002060"/>
                </a:solidFill>
              </a:defRPr>
            </a:pPr>
            <a:endParaRPr lang="es-ES"/>
          </a:p>
        </c:txPr>
        <c:crossAx val="1134264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8844425782756256"/>
          <c:y val="0.8876548439062325"/>
          <c:w val="0.46647308795754888"/>
          <c:h val="0.10044987285363353"/>
        </c:manualLayout>
      </c:layout>
      <c:overlay val="0"/>
      <c:txPr>
        <a:bodyPr/>
        <a:lstStyle/>
        <a:p>
          <a:pPr>
            <a:defRPr sz="1200" baseline="0">
              <a:solidFill>
                <a:srgbClr val="002060"/>
              </a:solidFill>
            </a:defRPr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411532879325471"/>
          <c:y val="3.6361868883255412E-2"/>
          <c:w val="0.69378332963004108"/>
          <c:h val="0.7345063921076354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900" baseline="0">
                    <a:solidFill>
                      <a:srgbClr val="00206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Hoja1!$A$2:$A$7</c:f>
              <c:strCache>
                <c:ptCount val="6"/>
                <c:pt idx="0">
                  <c:v>Muy Bien</c:v>
                </c:pt>
                <c:pt idx="1">
                  <c:v>Bien</c:v>
                </c:pt>
                <c:pt idx="2">
                  <c:v>Regular</c:v>
                </c:pt>
                <c:pt idx="3">
                  <c:v>Mal</c:v>
                </c:pt>
                <c:pt idx="4">
                  <c:v>Muy Mal</c:v>
                </c:pt>
                <c:pt idx="5">
                  <c:v>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12</c:v>
                </c:pt>
                <c:pt idx="1">
                  <c:v>67</c:v>
                </c:pt>
                <c:pt idx="2">
                  <c:v>17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7.5050762681215088E-3"/>
                  <c:y val="-1.663861248121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091419066070334E-3"/>
                  <c:y val="-2.375750879136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1.1878754395684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1.187875439568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>
                    <a:solidFill>
                      <a:srgbClr val="00206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Hoja1!$A$2:$A$7</c:f>
              <c:strCache>
                <c:ptCount val="6"/>
                <c:pt idx="0">
                  <c:v>Muy Bien</c:v>
                </c:pt>
                <c:pt idx="1">
                  <c:v>Bien</c:v>
                </c:pt>
                <c:pt idx="2">
                  <c:v>Regular</c:v>
                </c:pt>
                <c:pt idx="3">
                  <c:v>Mal</c:v>
                </c:pt>
                <c:pt idx="4">
                  <c:v>Muy Mal</c:v>
                </c:pt>
                <c:pt idx="5">
                  <c:v>Ns/Nc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15</c:v>
                </c:pt>
                <c:pt idx="1">
                  <c:v>64</c:v>
                </c:pt>
                <c:pt idx="2">
                  <c:v>15</c:v>
                </c:pt>
                <c:pt idx="3">
                  <c:v>2</c:v>
                </c:pt>
                <c:pt idx="4">
                  <c:v>1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3766784"/>
        <c:axId val="113768320"/>
        <c:axId val="0"/>
      </c:bar3DChart>
      <c:catAx>
        <c:axId val="1137667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aseline="0">
                <a:solidFill>
                  <a:srgbClr val="002060"/>
                </a:solidFill>
              </a:defRPr>
            </a:pPr>
            <a:endParaRPr lang="es-ES"/>
          </a:p>
        </c:txPr>
        <c:crossAx val="113768320"/>
        <c:crosses val="autoZero"/>
        <c:auto val="1"/>
        <c:lblAlgn val="ctr"/>
        <c:lblOffset val="100"/>
        <c:noMultiLvlLbl val="0"/>
      </c:catAx>
      <c:valAx>
        <c:axId val="1137683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aseline="0">
                <a:solidFill>
                  <a:srgbClr val="002060"/>
                </a:solidFill>
              </a:defRPr>
            </a:pPr>
            <a:endParaRPr lang="es-ES"/>
          </a:p>
        </c:txPr>
        <c:crossAx val="1137667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2294015942673027"/>
          <c:y val="0.89955035162177122"/>
          <c:w val="0.34844010387734825"/>
          <c:h val="0.10044987285363353"/>
        </c:manualLayout>
      </c:layout>
      <c:overlay val="0"/>
      <c:txPr>
        <a:bodyPr/>
        <a:lstStyle/>
        <a:p>
          <a:pPr>
            <a:defRPr sz="900" baseline="0">
              <a:solidFill>
                <a:srgbClr val="002060"/>
              </a:solidFill>
            </a:defRPr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898874599518974"/>
          <c:y val="5.1776654445802504E-2"/>
          <c:w val="0.75121249755318487"/>
          <c:h val="0.7525045950060129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0875757394477465E-3"/>
                  <c:y val="3.09419811054133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>
                    <a:solidFill>
                      <a:srgbClr val="00206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Hoja1!$A$2:$A$5</c:f>
              <c:strCache>
                <c:ptCount val="4"/>
                <c:pt idx="0">
                  <c:v>Ha mejorado</c:v>
                </c:pt>
                <c:pt idx="1">
                  <c:v>Igual que siempre</c:v>
                </c:pt>
                <c:pt idx="2">
                  <c:v>Ha empeorado</c:v>
                </c:pt>
                <c:pt idx="3">
                  <c:v>Ns/Nc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64</c:v>
                </c:pt>
                <c:pt idx="1">
                  <c:v>27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783434319263692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2180762942438622E-17"/>
                  <c:y val="-1.5470990552706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091455650227114E-3"/>
                  <c:y val="-1.7569197964358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7834343192636924E-3"/>
                  <c:y val="3.09419811054133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1.1878754395684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1.1878754395684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>
                    <a:solidFill>
                      <a:srgbClr val="00206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Hoja1!$A$2:$A$5</c:f>
              <c:strCache>
                <c:ptCount val="4"/>
                <c:pt idx="0">
                  <c:v>Ha mejorado</c:v>
                </c:pt>
                <c:pt idx="1">
                  <c:v>Igual que siempre</c:v>
                </c:pt>
                <c:pt idx="2">
                  <c:v>Ha empeorado</c:v>
                </c:pt>
                <c:pt idx="3">
                  <c:v>Ns/Nc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66</c:v>
                </c:pt>
                <c:pt idx="1">
                  <c:v>25</c:v>
                </c:pt>
                <c:pt idx="2">
                  <c:v>4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3802624"/>
        <c:axId val="113820800"/>
        <c:axId val="0"/>
      </c:bar3DChart>
      <c:catAx>
        <c:axId val="113802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solidFill>
                  <a:srgbClr val="002060"/>
                </a:solidFill>
              </a:defRPr>
            </a:pPr>
            <a:endParaRPr lang="es-ES"/>
          </a:p>
        </c:txPr>
        <c:crossAx val="113820800"/>
        <c:crosses val="autoZero"/>
        <c:auto val="1"/>
        <c:lblAlgn val="ctr"/>
        <c:lblOffset val="100"/>
        <c:noMultiLvlLbl val="0"/>
      </c:catAx>
      <c:valAx>
        <c:axId val="1138208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aseline="0">
                <a:solidFill>
                  <a:srgbClr val="002060"/>
                </a:solidFill>
              </a:defRPr>
            </a:pPr>
            <a:endParaRPr lang="es-ES"/>
          </a:p>
        </c:txPr>
        <c:crossAx val="1138026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6346023911175431"/>
          <c:y val="0.8876549724927687"/>
          <c:w val="0.37705504377064775"/>
          <c:h val="0.10044987285363353"/>
        </c:manualLayout>
      </c:layout>
      <c:overlay val="0"/>
      <c:txPr>
        <a:bodyPr/>
        <a:lstStyle/>
        <a:p>
          <a:pPr>
            <a:defRPr sz="900" baseline="0">
              <a:solidFill>
                <a:srgbClr val="002060"/>
              </a:solidFill>
            </a:defRPr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286527631515254"/>
          <c:y val="4.6385315221078388E-2"/>
          <c:w val="0.63706398877490777"/>
          <c:h val="0.7302993022561811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RENFE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 baseline="0">
                    <a:solidFill>
                      <a:srgbClr val="00206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Hoja1!$A$2:$A$7</c:f>
              <c:strCache>
                <c:ptCount val="6"/>
                <c:pt idx="0">
                  <c:v>Tiene una buena reputación</c:v>
                </c:pt>
                <c:pt idx="1">
                  <c:v>Tengo buena impresión</c:v>
                </c:pt>
                <c:pt idx="2">
                  <c:v>Es una empresa en la que confío</c:v>
                </c:pt>
                <c:pt idx="3">
                  <c:v>Empresa que admiro y respeto</c:v>
                </c:pt>
                <c:pt idx="4">
                  <c:v>Recomendaría  mas que  otra</c:v>
                </c:pt>
                <c:pt idx="5">
                  <c:v>Elegiría o recomendaría trabajar 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7.7</c:v>
                </c:pt>
                <c:pt idx="1">
                  <c:v>7.7</c:v>
                </c:pt>
                <c:pt idx="2">
                  <c:v>7.7</c:v>
                </c:pt>
                <c:pt idx="3">
                  <c:v>7.5</c:v>
                </c:pt>
                <c:pt idx="4">
                  <c:v>7.9</c:v>
                </c:pt>
                <c:pt idx="5">
                  <c:v>7.8</c:v>
                </c:pt>
              </c:numCache>
            </c:numRef>
          </c:val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MEDIA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5626710200924181E-3"/>
                  <c:y val="-1.0113656134643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4207549923646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9449334289959476E-3"/>
                  <c:y val="-1.0374664252991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2966222859973117E-3"/>
                  <c:y val="-1.0374664252991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383288567065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6483111429986563E-3"/>
                  <c:y val="-1.383288567065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aseline="0">
                    <a:solidFill>
                      <a:srgbClr val="00206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Hoja1!$A$2:$A$7</c:f>
              <c:strCache>
                <c:ptCount val="6"/>
                <c:pt idx="0">
                  <c:v>Tiene una buena reputación</c:v>
                </c:pt>
                <c:pt idx="1">
                  <c:v>Tengo buena impresión</c:v>
                </c:pt>
                <c:pt idx="2">
                  <c:v>Es una empresa en la que confío</c:v>
                </c:pt>
                <c:pt idx="3">
                  <c:v>Empresa que admiro y respeto</c:v>
                </c:pt>
                <c:pt idx="4">
                  <c:v>Recomendaría  mas que  otra</c:v>
                </c:pt>
                <c:pt idx="5">
                  <c:v>Elegiría o recomendaría trabajar </c:v>
                </c:pt>
              </c:strCache>
            </c:strRef>
          </c:cat>
          <c:val>
            <c:numRef>
              <c:f>Hoja1!$D$2:$D$7</c:f>
              <c:numCache>
                <c:formatCode>0.0</c:formatCode>
                <c:ptCount val="6"/>
                <c:pt idx="0">
                  <c:v>7.2571428571428545</c:v>
                </c:pt>
                <c:pt idx="1">
                  <c:v>7.1428571428571441</c:v>
                </c:pt>
                <c:pt idx="2">
                  <c:v>7.0857142857142872</c:v>
                </c:pt>
                <c:pt idx="3">
                  <c:v>6.9285714285714288</c:v>
                </c:pt>
                <c:pt idx="4">
                  <c:v>6.9714285714285724</c:v>
                </c:pt>
                <c:pt idx="5">
                  <c:v>7.1142857142856997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4122112"/>
        <c:axId val="114205824"/>
        <c:axId val="0"/>
      </c:bar3DChart>
      <c:catAx>
        <c:axId val="1141221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solidFill>
                  <a:srgbClr val="002060"/>
                </a:solidFill>
              </a:defRPr>
            </a:pPr>
            <a:endParaRPr lang="es-ES"/>
          </a:p>
        </c:txPr>
        <c:crossAx val="114205824"/>
        <c:crosses val="autoZero"/>
        <c:auto val="1"/>
        <c:lblAlgn val="ctr"/>
        <c:lblOffset val="100"/>
        <c:noMultiLvlLbl val="0"/>
      </c:catAx>
      <c:valAx>
        <c:axId val="1142058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solidFill>
                  <a:srgbClr val="002060"/>
                </a:solidFill>
              </a:defRPr>
            </a:pPr>
            <a:endParaRPr lang="es-ES"/>
          </a:p>
        </c:txPr>
        <c:crossAx val="1141221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1983969699767454"/>
          <c:y val="0.88717885792602125"/>
          <c:w val="0.28110400014033526"/>
          <c:h val="6.8230102315675611E-2"/>
        </c:manualLayout>
      </c:layout>
      <c:overlay val="0"/>
      <c:txPr>
        <a:bodyPr/>
        <a:lstStyle/>
        <a:p>
          <a:pPr>
            <a:defRPr sz="900" baseline="0">
              <a:solidFill>
                <a:srgbClr val="002060"/>
              </a:solidFill>
            </a:defRPr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671181544800132"/>
          <c:y val="3.99457249848056E-2"/>
          <c:w val="0.63737387094649489"/>
          <c:h val="0.8053360947316096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 baseline="0">
                    <a:solidFill>
                      <a:srgbClr val="00206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Hoja1!$A$2:$A$10</c:f>
              <c:strCache>
                <c:ptCount val="9"/>
                <c:pt idx="0">
                  <c:v>Tiene una oferta competitiva</c:v>
                </c:pt>
                <c:pt idx="1">
                  <c:v>Tiene un gran valor para la sociedad</c:v>
                </c:pt>
                <c:pt idx="2">
                  <c:v>Tiene un equipo de gestion eficaz</c:v>
                </c:pt>
                <c:pt idx="3">
                  <c:v>Es como algo mio</c:v>
                </c:pt>
                <c:pt idx="4">
                  <c:v>Comprometida con la cultura</c:v>
                </c:pt>
                <c:pt idx="5">
                  <c:v>Tiene un servicio de calidad</c:v>
                </c:pt>
                <c:pt idx="6">
                  <c:v>Tiene buenos resultados economicos</c:v>
                </c:pt>
                <c:pt idx="7">
                  <c:v>Me ofrece el servicio que yo necesito</c:v>
                </c:pt>
                <c:pt idx="8">
                  <c:v>La compañia le transmite seguridad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25</c:v>
                </c:pt>
                <c:pt idx="1">
                  <c:v>42</c:v>
                </c:pt>
                <c:pt idx="2">
                  <c:v>30</c:v>
                </c:pt>
                <c:pt idx="3">
                  <c:v>15</c:v>
                </c:pt>
                <c:pt idx="4">
                  <c:v>13</c:v>
                </c:pt>
                <c:pt idx="5">
                  <c:v>40</c:v>
                </c:pt>
                <c:pt idx="6">
                  <c:v>33</c:v>
                </c:pt>
                <c:pt idx="7">
                  <c:v>41</c:v>
                </c:pt>
                <c:pt idx="8">
                  <c:v>38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dLbl>
              <c:idx val="7"/>
              <c:layout>
                <c:manualLayout>
                  <c:x val="2.7960985364769802E-2"/>
                  <c:y val="-4.94779877497177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9357605252532963E-2"/>
                  <c:y val="-4.94779877497179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aseline="0">
                    <a:solidFill>
                      <a:srgbClr val="00206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Hoja1!$A$2:$A$10</c:f>
              <c:strCache>
                <c:ptCount val="9"/>
                <c:pt idx="0">
                  <c:v>Tiene una oferta competitiva</c:v>
                </c:pt>
                <c:pt idx="1">
                  <c:v>Tiene un gran valor para la sociedad</c:v>
                </c:pt>
                <c:pt idx="2">
                  <c:v>Tiene un equipo de gestion eficaz</c:v>
                </c:pt>
                <c:pt idx="3">
                  <c:v>Es como algo mio</c:v>
                </c:pt>
                <c:pt idx="4">
                  <c:v>Comprometida con la cultura</c:v>
                </c:pt>
                <c:pt idx="5">
                  <c:v>Tiene un servicio de calidad</c:v>
                </c:pt>
                <c:pt idx="6">
                  <c:v>Tiene buenos resultados economicos</c:v>
                </c:pt>
                <c:pt idx="7">
                  <c:v>Me ofrece el servicio que yo necesito</c:v>
                </c:pt>
                <c:pt idx="8">
                  <c:v>La compañia le transmite seguridad</c:v>
                </c:pt>
              </c:strCache>
            </c:strRef>
          </c:cat>
          <c:val>
            <c:numRef>
              <c:f>Hoja1!$C$2:$C$10</c:f>
              <c:numCache>
                <c:formatCode>General</c:formatCode>
                <c:ptCount val="9"/>
                <c:pt idx="0">
                  <c:v>26</c:v>
                </c:pt>
                <c:pt idx="1">
                  <c:v>43</c:v>
                </c:pt>
                <c:pt idx="2">
                  <c:v>33</c:v>
                </c:pt>
                <c:pt idx="3">
                  <c:v>18</c:v>
                </c:pt>
                <c:pt idx="4">
                  <c:v>15</c:v>
                </c:pt>
                <c:pt idx="5">
                  <c:v>43</c:v>
                </c:pt>
                <c:pt idx="6">
                  <c:v>38</c:v>
                </c:pt>
                <c:pt idx="7">
                  <c:v>41</c:v>
                </c:pt>
                <c:pt idx="8">
                  <c:v>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4764416"/>
        <c:axId val="114766208"/>
        <c:axId val="0"/>
      </c:bar3DChart>
      <c:catAx>
        <c:axId val="114764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solidFill>
                  <a:srgbClr val="002060"/>
                </a:solidFill>
              </a:defRPr>
            </a:pPr>
            <a:endParaRPr lang="es-ES"/>
          </a:p>
        </c:txPr>
        <c:crossAx val="114766208"/>
        <c:crosses val="autoZero"/>
        <c:auto val="1"/>
        <c:lblAlgn val="ctr"/>
        <c:lblOffset val="100"/>
        <c:noMultiLvlLbl val="0"/>
      </c:catAx>
      <c:valAx>
        <c:axId val="1147662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solidFill>
                  <a:srgbClr val="002060"/>
                </a:solidFill>
              </a:defRPr>
            </a:pPr>
            <a:endParaRPr lang="es-ES"/>
          </a:p>
        </c:txPr>
        <c:crossAx val="1147644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2748404382898386"/>
          <c:y val="0.89653996925352131"/>
          <c:w val="0.17754309749591762"/>
          <c:h val="7.0905792602564841E-2"/>
        </c:manualLayout>
      </c:layout>
      <c:overlay val="0"/>
      <c:txPr>
        <a:bodyPr/>
        <a:lstStyle/>
        <a:p>
          <a:pPr>
            <a:defRPr sz="900" baseline="0">
              <a:solidFill>
                <a:srgbClr val="002060"/>
              </a:solidFill>
            </a:defRPr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456073062589007"/>
          <c:y val="5.3655248623168665E-2"/>
          <c:w val="0.63580475185296859"/>
          <c:h val="0.6647670460857916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VALENCIA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751172575027897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682301000372023E-3"/>
                  <c:y val="6.0816997345122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5851366756351617E-3"/>
                  <c:y val="-3.04084986725611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0749328505982995E-3"/>
                  <c:y val="-3.560857910374648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>
                    <a:solidFill>
                      <a:srgbClr val="00206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Hoja1!$A$3:$A$4</c:f>
              <c:strCache>
                <c:ptCount val="2"/>
                <c:pt idx="0">
                  <c:v>Varón</c:v>
                </c:pt>
                <c:pt idx="1">
                  <c:v>Mujer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63</c:v>
                </c:pt>
                <c:pt idx="1">
                  <c:v>37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MADRID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2480531082543742E-3"/>
                  <c:y val="-2.8446660048525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7573271708288004E-3"/>
                  <c:y val="-1.0013331852016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9.04457909235156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928190985315408E-3"/>
                  <c:y val="-4.66828472050114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149865701196599E-3"/>
                  <c:y val="-1.3566868638527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1.706844400801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2.7133737277054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7667376297528524E-3"/>
                  <c:y val="-3.306924230641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3.6178316369406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>
                    <a:solidFill>
                      <a:srgbClr val="00206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Hoja1!$A$3:$A$4</c:f>
              <c:strCache>
                <c:ptCount val="2"/>
                <c:pt idx="0">
                  <c:v>Varón</c:v>
                </c:pt>
                <c:pt idx="1">
                  <c:v>Mujer</c:v>
                </c:pt>
              </c:strCache>
            </c:strRef>
          </c:cat>
          <c:val>
            <c:numRef>
              <c:f>Hoja1!$C$3:$C$4</c:f>
              <c:numCache>
                <c:formatCode>General</c:formatCode>
                <c:ptCount val="2"/>
                <c:pt idx="0">
                  <c:v>53</c:v>
                </c:pt>
                <c:pt idx="1">
                  <c:v>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4725248"/>
        <c:axId val="114726784"/>
        <c:axId val="0"/>
      </c:bar3DChart>
      <c:catAx>
        <c:axId val="1147252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aseline="0">
                <a:solidFill>
                  <a:srgbClr val="002060"/>
                </a:solidFill>
              </a:defRPr>
            </a:pPr>
            <a:endParaRPr lang="es-ES"/>
          </a:p>
        </c:txPr>
        <c:crossAx val="114726784"/>
        <c:crosses val="autoZero"/>
        <c:auto val="1"/>
        <c:lblAlgn val="ctr"/>
        <c:lblOffset val="100"/>
        <c:noMultiLvlLbl val="0"/>
      </c:catAx>
      <c:valAx>
        <c:axId val="1147267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aseline="0">
                <a:solidFill>
                  <a:srgbClr val="002060"/>
                </a:solidFill>
              </a:defRPr>
            </a:pPr>
            <a:endParaRPr lang="es-ES"/>
          </a:p>
        </c:txPr>
        <c:crossAx val="1147252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28951681821878"/>
          <c:y val="0.83830518831240952"/>
          <c:w val="0.38615674269462186"/>
          <c:h val="9.7478613487390189E-2"/>
        </c:manualLayout>
      </c:layout>
      <c:overlay val="0"/>
      <c:txPr>
        <a:bodyPr/>
        <a:lstStyle/>
        <a:p>
          <a:pPr>
            <a:defRPr sz="900" baseline="0">
              <a:solidFill>
                <a:srgbClr val="002060"/>
              </a:solidFill>
            </a:defRPr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456073062589007"/>
          <c:y val="5.3655248623168665E-2"/>
          <c:w val="0.63580475185296859"/>
          <c:h val="0.6647670460857918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VALENCIA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751172575027897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682301000372023E-3"/>
                  <c:y val="6.08169973451227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5851366756351686E-3"/>
                  <c:y val="-3.04084986725611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0749328505982995E-3"/>
                  <c:y val="-3.560857910374650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>
                    <a:solidFill>
                      <a:srgbClr val="00206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Hoja1!$A$3:$A$8</c:f>
              <c:strCache>
                <c:ptCount val="6"/>
                <c:pt idx="0">
                  <c:v>Menos de 18 años</c:v>
                </c:pt>
                <c:pt idx="1">
                  <c:v>18-25 años</c:v>
                </c:pt>
                <c:pt idx="2">
                  <c:v>26-35 años</c:v>
                </c:pt>
                <c:pt idx="3">
                  <c:v>36-45 años</c:v>
                </c:pt>
                <c:pt idx="4">
                  <c:v>46-55 años</c:v>
                </c:pt>
                <c:pt idx="5">
                  <c:v>56 + años</c:v>
                </c:pt>
              </c:strCache>
            </c:strRef>
          </c:cat>
          <c:val>
            <c:numRef>
              <c:f>Hoja1!$B$3:$B$8</c:f>
              <c:numCache>
                <c:formatCode>General</c:formatCode>
                <c:ptCount val="6"/>
                <c:pt idx="0">
                  <c:v>0</c:v>
                </c:pt>
                <c:pt idx="1">
                  <c:v>13</c:v>
                </c:pt>
                <c:pt idx="2">
                  <c:v>28</c:v>
                </c:pt>
                <c:pt idx="3">
                  <c:v>21</c:v>
                </c:pt>
                <c:pt idx="4">
                  <c:v>21</c:v>
                </c:pt>
                <c:pt idx="5">
                  <c:v>17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MADRID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2480531082543794E-3"/>
                  <c:y val="-2.8446660048525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6640708110058027E-3"/>
                  <c:y val="-1.7067996029115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9.04457909235156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928190985315417E-3"/>
                  <c:y val="-4.66828472050114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149865701196599E-3"/>
                  <c:y val="-1.3566868638527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1.706844400801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2.7133737277054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7667376297528524E-3"/>
                  <c:y val="-3.306924230641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3.6178316369406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>
                    <a:solidFill>
                      <a:srgbClr val="00206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Hoja1!$A$3:$A$8</c:f>
              <c:strCache>
                <c:ptCount val="6"/>
                <c:pt idx="0">
                  <c:v>Menos de 18 años</c:v>
                </c:pt>
                <c:pt idx="1">
                  <c:v>18-25 años</c:v>
                </c:pt>
                <c:pt idx="2">
                  <c:v>26-35 años</c:v>
                </c:pt>
                <c:pt idx="3">
                  <c:v>36-45 años</c:v>
                </c:pt>
                <c:pt idx="4">
                  <c:v>46-55 años</c:v>
                </c:pt>
                <c:pt idx="5">
                  <c:v>56 + años</c:v>
                </c:pt>
              </c:strCache>
            </c:strRef>
          </c:cat>
          <c:val>
            <c:numRef>
              <c:f>Hoja1!$C$3:$C$8</c:f>
              <c:numCache>
                <c:formatCode>General</c:formatCode>
                <c:ptCount val="6"/>
                <c:pt idx="0">
                  <c:v>2</c:v>
                </c:pt>
                <c:pt idx="1">
                  <c:v>20</c:v>
                </c:pt>
                <c:pt idx="2">
                  <c:v>42</c:v>
                </c:pt>
                <c:pt idx="3">
                  <c:v>21</c:v>
                </c:pt>
                <c:pt idx="4">
                  <c:v>8</c:v>
                </c:pt>
                <c:pt idx="5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4863488"/>
        <c:axId val="114865280"/>
        <c:axId val="0"/>
      </c:bar3DChart>
      <c:catAx>
        <c:axId val="114863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aseline="0">
                <a:solidFill>
                  <a:srgbClr val="002060"/>
                </a:solidFill>
              </a:defRPr>
            </a:pPr>
            <a:endParaRPr lang="es-ES"/>
          </a:p>
        </c:txPr>
        <c:crossAx val="114865280"/>
        <c:crosses val="autoZero"/>
        <c:auto val="1"/>
        <c:lblAlgn val="ctr"/>
        <c:lblOffset val="100"/>
        <c:noMultiLvlLbl val="0"/>
      </c:catAx>
      <c:valAx>
        <c:axId val="1148652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aseline="0">
                <a:solidFill>
                  <a:srgbClr val="002060"/>
                </a:solidFill>
              </a:defRPr>
            </a:pPr>
            <a:endParaRPr lang="es-ES"/>
          </a:p>
        </c:txPr>
        <c:crossAx val="1148634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28951681821878"/>
          <c:y val="0.83830518831240952"/>
          <c:w val="0.38615674269462197"/>
          <c:h val="9.7478613487390189E-2"/>
        </c:manualLayout>
      </c:layout>
      <c:overlay val="0"/>
      <c:txPr>
        <a:bodyPr/>
        <a:lstStyle/>
        <a:p>
          <a:pPr>
            <a:defRPr sz="900" baseline="0">
              <a:solidFill>
                <a:srgbClr val="002060"/>
              </a:solidFill>
            </a:defRPr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852720068140654"/>
          <c:y val="4.9074965265993947E-2"/>
          <c:w val="0.71169207209300411"/>
          <c:h val="0.6673259849434749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VALENCIA 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83863521337139E-3"/>
                  <c:y val="6.42332547192478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757952820057031E-2"/>
                  <c:y val="3.21166273596238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67729109963548E-2"/>
                  <c:y val="4.4092323075214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>
                    <a:solidFill>
                      <a:srgbClr val="00206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Hoja1!$A$4:$A$6</c:f>
              <c:strCache>
                <c:ptCount val="3"/>
                <c:pt idx="0">
                  <c:v>Primarios</c:v>
                </c:pt>
                <c:pt idx="1">
                  <c:v>Secundarios</c:v>
                </c:pt>
                <c:pt idx="2">
                  <c:v>Universitarios</c:v>
                </c:pt>
              </c:strCache>
            </c:strRef>
          </c:cat>
          <c:val>
            <c:numRef>
              <c:f>Hoja1!$B$4:$B$6</c:f>
              <c:numCache>
                <c:formatCode>General</c:formatCode>
                <c:ptCount val="3"/>
                <c:pt idx="0">
                  <c:v>14</c:v>
                </c:pt>
                <c:pt idx="1">
                  <c:v>25</c:v>
                </c:pt>
                <c:pt idx="2">
                  <c:v>61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MADRID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636918107668646E-2"/>
                  <c:y val="-7.34929915194609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9193176066856811E-3"/>
                  <c:y val="-1.9269976415774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836289794961067E-2"/>
                  <c:y val="-2.2481639151736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4929491932662537E-3"/>
                  <c:y val="-4.4092323075214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>
                    <a:solidFill>
                      <a:srgbClr val="00206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Hoja1!$A$4:$A$6</c:f>
              <c:strCache>
                <c:ptCount val="3"/>
                <c:pt idx="0">
                  <c:v>Primarios</c:v>
                </c:pt>
                <c:pt idx="1">
                  <c:v>Secundarios</c:v>
                </c:pt>
                <c:pt idx="2">
                  <c:v>Universitarios</c:v>
                </c:pt>
              </c:strCache>
            </c:strRef>
          </c:cat>
          <c:val>
            <c:numRef>
              <c:f>Hoja1!$C$4:$C$6</c:f>
              <c:numCache>
                <c:formatCode>General</c:formatCode>
                <c:ptCount val="3"/>
                <c:pt idx="0">
                  <c:v>9</c:v>
                </c:pt>
                <c:pt idx="1">
                  <c:v>34</c:v>
                </c:pt>
                <c:pt idx="2">
                  <c:v>56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5886720"/>
        <c:axId val="115917184"/>
        <c:axId val="0"/>
      </c:bar3DChart>
      <c:catAx>
        <c:axId val="1158867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solidFill>
                  <a:srgbClr val="002060"/>
                </a:solidFill>
              </a:defRPr>
            </a:pPr>
            <a:endParaRPr lang="es-ES"/>
          </a:p>
        </c:txPr>
        <c:crossAx val="115917184"/>
        <c:crosses val="autoZero"/>
        <c:auto val="1"/>
        <c:lblAlgn val="ctr"/>
        <c:lblOffset val="100"/>
        <c:noMultiLvlLbl val="0"/>
      </c:catAx>
      <c:valAx>
        <c:axId val="1159171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aseline="0">
                <a:solidFill>
                  <a:srgbClr val="002060"/>
                </a:solidFill>
              </a:defRPr>
            </a:pPr>
            <a:endParaRPr lang="es-ES"/>
          </a:p>
        </c:txPr>
        <c:crossAx val="1158867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8343490126896553"/>
          <c:y val="0.8876548439062325"/>
          <c:w val="0.57602517739214365"/>
          <c:h val="0.11234488902942373"/>
        </c:manualLayout>
      </c:layout>
      <c:overlay val="0"/>
      <c:txPr>
        <a:bodyPr/>
        <a:lstStyle/>
        <a:p>
          <a:pPr>
            <a:defRPr sz="900" baseline="0">
              <a:solidFill>
                <a:srgbClr val="002060"/>
              </a:solidFill>
            </a:defRPr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91144-BCCF-471B-8400-C8EEC3B3D7DE}" type="datetimeFigureOut">
              <a:rPr lang="es-ES" smtClean="0"/>
              <a:pPr/>
              <a:t>13/03/2012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A7177-C869-4EF9-9DC6-9ACB5906E56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9179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E91816-67DA-4539-AE48-7FD9C3AEF717}" type="slidenum">
              <a:rPr lang="es-ES"/>
              <a:pPr/>
              <a:t>1</a:t>
            </a:fld>
            <a:endParaRPr lang="es-ES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E91816-67DA-4539-AE48-7FD9C3AEF717}" type="slidenum">
              <a:rPr lang="es-ES"/>
              <a:pPr/>
              <a:t>10</a:t>
            </a:fld>
            <a:endParaRPr lang="es-ES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2043-E77C-49CA-9C03-519B058575AC}" type="slidenum">
              <a:rPr lang="es-ES"/>
              <a:pPr/>
              <a:t>11</a:t>
            </a:fld>
            <a:endParaRPr lang="es-E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2043-E77C-49CA-9C03-519B058575AC}" type="slidenum">
              <a:rPr lang="es-ES"/>
              <a:pPr/>
              <a:t>12</a:t>
            </a:fld>
            <a:endParaRPr lang="es-E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2043-E77C-49CA-9C03-519B058575AC}" type="slidenum">
              <a:rPr lang="es-ES"/>
              <a:pPr/>
              <a:t>13</a:t>
            </a:fld>
            <a:endParaRPr lang="es-E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2043-E77C-49CA-9C03-519B058575AC}" type="slidenum">
              <a:rPr lang="es-ES"/>
              <a:pPr/>
              <a:t>14</a:t>
            </a:fld>
            <a:endParaRPr lang="es-E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2043-E77C-49CA-9C03-519B058575AC}" type="slidenum">
              <a:rPr lang="es-ES"/>
              <a:pPr/>
              <a:t>15</a:t>
            </a:fld>
            <a:endParaRPr lang="es-E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2043-E77C-49CA-9C03-519B058575AC}" type="slidenum">
              <a:rPr lang="es-ES"/>
              <a:pPr/>
              <a:t>16</a:t>
            </a:fld>
            <a:endParaRPr lang="es-E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2043-E77C-49CA-9C03-519B058575AC}" type="slidenum">
              <a:rPr lang="es-ES"/>
              <a:pPr/>
              <a:t>17</a:t>
            </a:fld>
            <a:endParaRPr lang="es-E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E91816-67DA-4539-AE48-7FD9C3AEF717}" type="slidenum">
              <a:rPr lang="es-ES"/>
              <a:pPr/>
              <a:t>18</a:t>
            </a:fld>
            <a:endParaRPr lang="es-ES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2043-E77C-49CA-9C03-519B058575AC}" type="slidenum">
              <a:rPr lang="es-ES"/>
              <a:pPr/>
              <a:t>19</a:t>
            </a:fld>
            <a:endParaRPr lang="es-E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2043-E77C-49CA-9C03-519B058575AC}" type="slidenum">
              <a:rPr lang="es-ES"/>
              <a:pPr/>
              <a:t>2</a:t>
            </a:fld>
            <a:endParaRPr lang="es-ES" dirty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2043-E77C-49CA-9C03-519B058575AC}" type="slidenum">
              <a:rPr lang="es-ES"/>
              <a:pPr/>
              <a:t>20</a:t>
            </a:fld>
            <a:endParaRPr lang="es-E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2043-E77C-49CA-9C03-519B058575AC}" type="slidenum">
              <a:rPr lang="es-ES"/>
              <a:pPr/>
              <a:t>21</a:t>
            </a:fld>
            <a:endParaRPr lang="es-E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2043-E77C-49CA-9C03-519B058575AC}" type="slidenum">
              <a:rPr lang="es-ES"/>
              <a:pPr/>
              <a:t>22</a:t>
            </a:fld>
            <a:endParaRPr lang="es-E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2043-E77C-49CA-9C03-519B058575AC}" type="slidenum">
              <a:rPr lang="es-ES"/>
              <a:pPr/>
              <a:t>23</a:t>
            </a:fld>
            <a:endParaRPr lang="es-E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2043-E77C-49CA-9C03-519B058575AC}" type="slidenum">
              <a:rPr lang="es-ES"/>
              <a:pPr/>
              <a:t>24</a:t>
            </a:fld>
            <a:endParaRPr lang="es-ES" dirty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2043-E77C-49CA-9C03-519B058575AC}" type="slidenum">
              <a:rPr lang="es-ES"/>
              <a:pPr/>
              <a:t>25</a:t>
            </a:fld>
            <a:endParaRPr lang="es-ES" dirty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2043-E77C-49CA-9C03-519B058575AC}" type="slidenum">
              <a:rPr lang="es-ES"/>
              <a:pPr/>
              <a:t>26</a:t>
            </a:fld>
            <a:endParaRPr lang="es-ES" dirty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2043-E77C-49CA-9C03-519B058575AC}" type="slidenum">
              <a:rPr lang="es-ES"/>
              <a:pPr/>
              <a:t>27</a:t>
            </a:fld>
            <a:endParaRPr lang="es-ES" dirty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2043-E77C-49CA-9C03-519B058575AC}" type="slidenum">
              <a:rPr lang="es-ES"/>
              <a:pPr/>
              <a:t>28</a:t>
            </a:fld>
            <a:endParaRPr lang="es-ES" dirty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2043-E77C-49CA-9C03-519B058575AC}" type="slidenum">
              <a:rPr lang="es-ES"/>
              <a:pPr/>
              <a:t>29</a:t>
            </a:fld>
            <a:endParaRPr lang="es-E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2043-E77C-49CA-9C03-519B058575AC}" type="slidenum">
              <a:rPr lang="es-ES"/>
              <a:pPr/>
              <a:t>3</a:t>
            </a:fld>
            <a:endParaRPr lang="es-E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E91816-67DA-4539-AE48-7FD9C3AEF717}" type="slidenum">
              <a:rPr lang="es-ES"/>
              <a:pPr/>
              <a:t>30</a:t>
            </a:fld>
            <a:endParaRPr lang="es-ES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2043-E77C-49CA-9C03-519B058575AC}" type="slidenum">
              <a:rPr lang="es-ES"/>
              <a:pPr/>
              <a:t>31</a:t>
            </a:fld>
            <a:endParaRPr lang="es-E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2043-E77C-49CA-9C03-519B058575AC}" type="slidenum">
              <a:rPr lang="es-ES"/>
              <a:pPr/>
              <a:t>32</a:t>
            </a:fld>
            <a:endParaRPr lang="es-E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2043-E77C-49CA-9C03-519B058575AC}" type="slidenum">
              <a:rPr lang="es-ES"/>
              <a:pPr/>
              <a:t>33</a:t>
            </a:fld>
            <a:endParaRPr lang="es-E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E91816-67DA-4539-AE48-7FD9C3AEF717}" type="slidenum">
              <a:rPr lang="es-ES"/>
              <a:pPr/>
              <a:t>35</a:t>
            </a:fld>
            <a:endParaRPr lang="es-ES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2043-E77C-49CA-9C03-519B058575AC}" type="slidenum">
              <a:rPr lang="es-ES"/>
              <a:pPr/>
              <a:t>36</a:t>
            </a:fld>
            <a:endParaRPr lang="es-E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E91816-67DA-4539-AE48-7FD9C3AEF717}" type="slidenum">
              <a:rPr lang="es-ES"/>
              <a:pPr/>
              <a:t>37</a:t>
            </a:fld>
            <a:endParaRPr lang="es-ES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2043-E77C-49CA-9C03-519B058575AC}" type="slidenum">
              <a:rPr lang="es-ES"/>
              <a:pPr/>
              <a:t>38</a:t>
            </a:fld>
            <a:endParaRPr lang="es-E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2043-E77C-49CA-9C03-519B058575AC}" type="slidenum">
              <a:rPr lang="es-ES"/>
              <a:pPr/>
              <a:t>39</a:t>
            </a:fld>
            <a:endParaRPr lang="es-E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2043-E77C-49CA-9C03-519B058575AC}" type="slidenum">
              <a:rPr lang="es-ES"/>
              <a:pPr/>
              <a:t>40</a:t>
            </a:fld>
            <a:endParaRPr lang="es-E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E91816-67DA-4539-AE48-7FD9C3AEF717}" type="slidenum">
              <a:rPr lang="es-ES"/>
              <a:pPr/>
              <a:t>4</a:t>
            </a:fld>
            <a:endParaRPr lang="es-ES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2043-E77C-49CA-9C03-519B058575AC}" type="slidenum">
              <a:rPr lang="es-ES"/>
              <a:pPr/>
              <a:t>41</a:t>
            </a:fld>
            <a:endParaRPr lang="es-E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2043-E77C-49CA-9C03-519B058575AC}" type="slidenum">
              <a:rPr lang="es-ES"/>
              <a:pPr/>
              <a:t>42</a:t>
            </a:fld>
            <a:endParaRPr lang="es-E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2043-E77C-49CA-9C03-519B058575AC}" type="slidenum">
              <a:rPr lang="es-ES"/>
              <a:pPr/>
              <a:t>43</a:t>
            </a:fld>
            <a:endParaRPr lang="es-E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2043-E77C-49CA-9C03-519B058575AC}" type="slidenum">
              <a:rPr lang="es-ES"/>
              <a:pPr/>
              <a:t>44</a:t>
            </a:fld>
            <a:endParaRPr lang="es-E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2043-E77C-49CA-9C03-519B058575AC}" type="slidenum">
              <a:rPr lang="es-ES"/>
              <a:pPr/>
              <a:t>45</a:t>
            </a:fld>
            <a:endParaRPr lang="es-E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2043-E77C-49CA-9C03-519B058575AC}" type="slidenum">
              <a:rPr lang="es-ES"/>
              <a:pPr/>
              <a:t>46</a:t>
            </a:fld>
            <a:endParaRPr lang="es-E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2043-E77C-49CA-9C03-519B058575AC}" type="slidenum">
              <a:rPr lang="es-ES"/>
              <a:pPr/>
              <a:t>5</a:t>
            </a:fld>
            <a:endParaRPr lang="es-ES" dirty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2043-E77C-49CA-9C03-519B058575AC}" type="slidenum">
              <a:rPr lang="es-ES"/>
              <a:pPr/>
              <a:t>6</a:t>
            </a:fld>
            <a:endParaRPr lang="es-ES" dirty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2043-E77C-49CA-9C03-519B058575AC}" type="slidenum">
              <a:rPr lang="es-ES"/>
              <a:pPr/>
              <a:t>7</a:t>
            </a:fld>
            <a:endParaRPr lang="es-ES" dirty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2043-E77C-49CA-9C03-519B058575AC}" type="slidenum">
              <a:rPr lang="es-ES"/>
              <a:pPr/>
              <a:t>8</a:t>
            </a:fld>
            <a:endParaRPr lang="es-E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2043-E77C-49CA-9C03-519B058575AC}" type="slidenum">
              <a:rPr lang="es-ES"/>
              <a:pPr/>
              <a:t>9</a:t>
            </a:fld>
            <a:endParaRPr lang="es-E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3FF-45B2-413E-9D06-804CCCDD4F3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3FF-45B2-413E-9D06-804CCCDD4F3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3FF-45B2-413E-9D06-804CCCDD4F3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7"/>
          <p:cNvSpPr>
            <a:spLocks noChangeArrowheads="1"/>
          </p:cNvSpPr>
          <p:nvPr userDrawn="1"/>
        </p:nvSpPr>
        <p:spPr bwMode="auto">
          <a:xfrm>
            <a:off x="0" y="6273800"/>
            <a:ext cx="9144000" cy="88900"/>
          </a:xfrm>
          <a:prstGeom prst="rect">
            <a:avLst/>
          </a:prstGeom>
          <a:gradFill rotWithShape="1">
            <a:gsLst>
              <a:gs pos="44000">
                <a:srgbClr val="00206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dirty="0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177800" y="6335742"/>
            <a:ext cx="2738016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100" b="1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Tracking de Publicidad e Imagen de Renfe</a:t>
            </a:r>
          </a:p>
          <a:p>
            <a:r>
              <a:rPr lang="es-ES" sz="1100" b="1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Presentación de resultados  Febrero 2012</a:t>
            </a:r>
            <a:endParaRPr lang="es-ES" sz="1100" b="1" u="none" dirty="0">
              <a:solidFill>
                <a:srgbClr val="002060"/>
              </a:solidFill>
            </a:endParaRPr>
          </a:p>
        </p:txBody>
      </p:sp>
      <p:sp>
        <p:nvSpPr>
          <p:cNvPr id="1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500">
                <a:solidFill>
                  <a:schemeClr val="tx1"/>
                </a:solidFill>
              </a:defRPr>
            </a:lvl1pPr>
          </a:lstStyle>
          <a:p>
            <a:endParaRPr lang="es-ES_tradnl" dirty="0"/>
          </a:p>
          <a:p>
            <a:fld id="{F4D9FED1-61A1-4117-B236-1E7CE0A7876D}" type="slidenum">
              <a:rPr lang="es-ES_tradnl"/>
              <a:pPr/>
              <a:t>‹Nº›</a:t>
            </a:fld>
            <a:endParaRPr lang="es-ES_tradnl" dirty="0"/>
          </a:p>
        </p:txBody>
      </p:sp>
      <p:pic>
        <p:nvPicPr>
          <p:cNvPr id="15" name="4 Imagen" descr="Banner Catálogo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2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Captura122.JPG"/>
          <p:cNvPicPr>
            <a:picLocks noChangeAspect="1"/>
          </p:cNvPicPr>
          <p:nvPr userDrawn="1"/>
        </p:nvPicPr>
        <p:blipFill>
          <a:blip r:embed="rId3" cstate="print"/>
          <a:srcRect t="37001"/>
          <a:stretch>
            <a:fillRect/>
          </a:stretch>
        </p:blipFill>
        <p:spPr>
          <a:xfrm>
            <a:off x="4139952" y="6453336"/>
            <a:ext cx="1638300" cy="2160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7"/>
          <p:cNvSpPr>
            <a:spLocks noChangeArrowheads="1"/>
          </p:cNvSpPr>
          <p:nvPr userDrawn="1"/>
        </p:nvSpPr>
        <p:spPr bwMode="auto">
          <a:xfrm>
            <a:off x="0" y="6273800"/>
            <a:ext cx="9144000" cy="88900"/>
          </a:xfrm>
          <a:prstGeom prst="rect">
            <a:avLst/>
          </a:prstGeom>
          <a:gradFill rotWithShape="1">
            <a:gsLst>
              <a:gs pos="44000">
                <a:srgbClr val="00206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dirty="0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177800" y="6450013"/>
            <a:ext cx="2757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900" b="1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Meaningful Brands</a:t>
            </a:r>
          </a:p>
          <a:p>
            <a:r>
              <a:rPr lang="es-ES" sz="900" b="1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Presentación de resultados  Diciembre 2011</a:t>
            </a:r>
            <a:endParaRPr lang="es-ES" sz="900" b="1" u="none" dirty="0">
              <a:solidFill>
                <a:srgbClr val="002060"/>
              </a:solidFill>
            </a:endParaRPr>
          </a:p>
        </p:txBody>
      </p:sp>
      <p:sp>
        <p:nvSpPr>
          <p:cNvPr id="1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500">
                <a:solidFill>
                  <a:schemeClr val="tx1"/>
                </a:solidFill>
              </a:defRPr>
            </a:lvl1pPr>
          </a:lstStyle>
          <a:p>
            <a:endParaRPr lang="es-ES_tradnl" dirty="0"/>
          </a:p>
          <a:p>
            <a:fld id="{F4D9FED1-61A1-4117-B236-1E7CE0A7876D}" type="slidenum">
              <a:rPr lang="es-ES_tradnl"/>
              <a:pPr/>
              <a:t>‹Nº›</a:t>
            </a:fld>
            <a:endParaRPr lang="es-ES_tradnl" dirty="0"/>
          </a:p>
        </p:txBody>
      </p:sp>
      <p:pic>
        <p:nvPicPr>
          <p:cNvPr id="15" name="4 Imagen" descr="Banner Catálogo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2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avas.JPG"/>
          <p:cNvPicPr>
            <a:picLocks noChangeAspect="1"/>
          </p:cNvPicPr>
          <p:nvPr userDrawn="1"/>
        </p:nvPicPr>
        <p:blipFill>
          <a:blip r:embed="rId3" cstate="print"/>
          <a:srcRect t="8990"/>
          <a:stretch>
            <a:fillRect/>
          </a:stretch>
        </p:blipFill>
        <p:spPr>
          <a:xfrm>
            <a:off x="4355976" y="6381328"/>
            <a:ext cx="1224136" cy="4766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7"/>
          <p:cNvSpPr>
            <a:spLocks noChangeArrowheads="1"/>
          </p:cNvSpPr>
          <p:nvPr userDrawn="1"/>
        </p:nvSpPr>
        <p:spPr bwMode="auto">
          <a:xfrm>
            <a:off x="0" y="6273800"/>
            <a:ext cx="9144000" cy="88900"/>
          </a:xfrm>
          <a:prstGeom prst="rect">
            <a:avLst/>
          </a:prstGeom>
          <a:gradFill rotWithShape="1">
            <a:gsLst>
              <a:gs pos="44000">
                <a:srgbClr val="00206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dirty="0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177800" y="6525344"/>
            <a:ext cx="27574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900" b="1" u="none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Inversión publicitaria 2012</a:t>
            </a:r>
            <a:endParaRPr lang="es-ES" sz="900" b="1" u="none" dirty="0">
              <a:solidFill>
                <a:srgbClr val="002060"/>
              </a:solidFill>
            </a:endParaRPr>
          </a:p>
        </p:txBody>
      </p:sp>
      <p:sp>
        <p:nvSpPr>
          <p:cNvPr id="1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500">
                <a:solidFill>
                  <a:schemeClr val="tx1"/>
                </a:solidFill>
              </a:defRPr>
            </a:lvl1pPr>
          </a:lstStyle>
          <a:p>
            <a:endParaRPr lang="es-ES_tradnl" dirty="0"/>
          </a:p>
          <a:p>
            <a:fld id="{F4D9FED1-61A1-4117-B236-1E7CE0A7876D}" type="slidenum">
              <a:rPr lang="es-ES_tradnl"/>
              <a:pPr/>
              <a:t>‹Nº›</a:t>
            </a:fld>
            <a:endParaRPr lang="es-ES_tradnl" dirty="0"/>
          </a:p>
        </p:txBody>
      </p:sp>
      <p:pic>
        <p:nvPicPr>
          <p:cNvPr id="15" name="4 Imagen" descr="Banner Catálogo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2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InfoAdex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07904" y="6453336"/>
            <a:ext cx="1383606" cy="2956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7"/>
          <p:cNvSpPr>
            <a:spLocks noChangeArrowheads="1"/>
          </p:cNvSpPr>
          <p:nvPr userDrawn="1"/>
        </p:nvSpPr>
        <p:spPr bwMode="auto">
          <a:xfrm>
            <a:off x="0" y="6273800"/>
            <a:ext cx="9144000" cy="88900"/>
          </a:xfrm>
          <a:prstGeom prst="rect">
            <a:avLst/>
          </a:prstGeom>
          <a:gradFill rotWithShape="1">
            <a:gsLst>
              <a:gs pos="44000">
                <a:srgbClr val="00206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dirty="0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177800" y="6450013"/>
            <a:ext cx="2757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900" b="1" u="none" dirty="0" smtClean="0">
                <a:solidFill>
                  <a:srgbClr val="002060"/>
                </a:solidFill>
              </a:rPr>
              <a:t>EN-11-055 Estudio COMFERSA Diciembre 2011 (Publicidad dinámica)</a:t>
            </a:r>
            <a:endParaRPr lang="es-ES" sz="900" b="1" u="none" dirty="0">
              <a:solidFill>
                <a:srgbClr val="002060"/>
              </a:solidFill>
            </a:endParaRPr>
          </a:p>
        </p:txBody>
      </p:sp>
      <p:sp>
        <p:nvSpPr>
          <p:cNvPr id="1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500">
                <a:solidFill>
                  <a:schemeClr val="tx1"/>
                </a:solidFill>
              </a:defRPr>
            </a:lvl1pPr>
          </a:lstStyle>
          <a:p>
            <a:endParaRPr lang="es-ES_tradnl" dirty="0"/>
          </a:p>
          <a:p>
            <a:fld id="{F4D9FED1-61A1-4117-B236-1E7CE0A7876D}" type="slidenum">
              <a:rPr lang="es-ES_tradnl"/>
              <a:pPr/>
              <a:t>‹Nº›</a:t>
            </a:fld>
            <a:endParaRPr lang="es-ES_tradnl" dirty="0"/>
          </a:p>
        </p:txBody>
      </p:sp>
      <p:pic>
        <p:nvPicPr>
          <p:cNvPr id="15" name="4 Imagen" descr="Banner Catálogo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2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0 - comfersa_p_color PNG.png"/>
          <p:cNvPicPr>
            <a:picLocks noChangeAspect="1"/>
          </p:cNvPicPr>
          <p:nvPr userDrawn="1"/>
        </p:nvPicPr>
        <p:blipFill>
          <a:blip r:embed="rId3" cstate="print"/>
          <a:srcRect t="14797" b="2051"/>
          <a:stretch>
            <a:fillRect/>
          </a:stretch>
        </p:blipFill>
        <p:spPr>
          <a:xfrm>
            <a:off x="3563888" y="6381328"/>
            <a:ext cx="1296144" cy="4046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7"/>
          <p:cNvSpPr>
            <a:spLocks noChangeArrowheads="1"/>
          </p:cNvSpPr>
          <p:nvPr userDrawn="1"/>
        </p:nvSpPr>
        <p:spPr bwMode="auto">
          <a:xfrm>
            <a:off x="0" y="6273800"/>
            <a:ext cx="9144000" cy="88900"/>
          </a:xfrm>
          <a:prstGeom prst="rect">
            <a:avLst/>
          </a:prstGeom>
          <a:gradFill rotWithShape="1">
            <a:gsLst>
              <a:gs pos="44000">
                <a:srgbClr val="00206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dirty="0"/>
          </a:p>
        </p:txBody>
      </p:sp>
      <p:sp>
        <p:nvSpPr>
          <p:cNvPr id="1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500">
                <a:solidFill>
                  <a:schemeClr val="tx1"/>
                </a:solidFill>
              </a:defRPr>
            </a:lvl1pPr>
          </a:lstStyle>
          <a:p>
            <a:endParaRPr lang="es-ES_tradnl" dirty="0"/>
          </a:p>
          <a:p>
            <a:fld id="{F4D9FED1-61A1-4117-B236-1E7CE0A7876D}" type="slidenum">
              <a:rPr lang="es-ES_tradnl"/>
              <a:pPr/>
              <a:t>‹Nº›</a:t>
            </a:fld>
            <a:endParaRPr lang="es-ES_tradnl" dirty="0"/>
          </a:p>
        </p:txBody>
      </p:sp>
      <p:pic>
        <p:nvPicPr>
          <p:cNvPr id="15" name="4 Imagen" descr="Banner Catálogo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2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7"/>
          <p:cNvSpPr>
            <a:spLocks noChangeArrowheads="1"/>
          </p:cNvSpPr>
          <p:nvPr userDrawn="1"/>
        </p:nvSpPr>
        <p:spPr bwMode="auto">
          <a:xfrm>
            <a:off x="0" y="6273800"/>
            <a:ext cx="9144000" cy="88900"/>
          </a:xfrm>
          <a:prstGeom prst="rect">
            <a:avLst/>
          </a:prstGeom>
          <a:gradFill rotWithShape="1">
            <a:gsLst>
              <a:gs pos="44000">
                <a:srgbClr val="00206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dirty="0"/>
          </a:p>
        </p:txBody>
      </p:sp>
      <p:sp>
        <p:nvSpPr>
          <p:cNvPr id="1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500">
                <a:solidFill>
                  <a:schemeClr val="tx1"/>
                </a:solidFill>
              </a:defRPr>
            </a:lvl1pPr>
          </a:lstStyle>
          <a:p>
            <a:endParaRPr lang="es-ES_tradnl" dirty="0"/>
          </a:p>
          <a:p>
            <a:fld id="{F4D9FED1-61A1-4117-B236-1E7CE0A7876D}" type="slidenum">
              <a:rPr lang="es-ES_tradnl"/>
              <a:pPr/>
              <a:t>‹Nº›</a:t>
            </a:fld>
            <a:endParaRPr lang="es-ES_tradnl" dirty="0"/>
          </a:p>
        </p:txBody>
      </p:sp>
      <p:pic>
        <p:nvPicPr>
          <p:cNvPr id="15" name="4 Imagen" descr="Banner Catálogo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2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logo_renfe_2425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67944" y="6374526"/>
            <a:ext cx="1014805" cy="483474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177800" y="6450013"/>
            <a:ext cx="27574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900" b="1" u="none" dirty="0" smtClean="0">
                <a:solidFill>
                  <a:srgbClr val="002060"/>
                </a:solidFill>
              </a:rPr>
              <a:t>Encuesta producto RENFE AVE – Larga distancia</a:t>
            </a:r>
            <a:endParaRPr lang="es-ES" sz="900" b="1" u="none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7"/>
          <p:cNvSpPr>
            <a:spLocks noChangeArrowheads="1"/>
          </p:cNvSpPr>
          <p:nvPr userDrawn="1"/>
        </p:nvSpPr>
        <p:spPr bwMode="auto">
          <a:xfrm>
            <a:off x="0" y="6273800"/>
            <a:ext cx="9144000" cy="88900"/>
          </a:xfrm>
          <a:prstGeom prst="rect">
            <a:avLst/>
          </a:prstGeom>
          <a:gradFill rotWithShape="1">
            <a:gsLst>
              <a:gs pos="44000">
                <a:srgbClr val="00206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dirty="0"/>
          </a:p>
        </p:txBody>
      </p:sp>
      <p:sp>
        <p:nvSpPr>
          <p:cNvPr id="1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500">
                <a:solidFill>
                  <a:schemeClr val="tx1"/>
                </a:solidFill>
              </a:defRPr>
            </a:lvl1pPr>
          </a:lstStyle>
          <a:p>
            <a:endParaRPr lang="es-ES_tradnl" dirty="0"/>
          </a:p>
          <a:p>
            <a:fld id="{F4D9FED1-61A1-4117-B236-1E7CE0A7876D}" type="slidenum">
              <a:rPr lang="es-ES_tradnl"/>
              <a:pPr/>
              <a:t>‹Nº›</a:t>
            </a:fld>
            <a:endParaRPr lang="es-ES_tradnl" dirty="0"/>
          </a:p>
        </p:txBody>
      </p:sp>
      <p:pic>
        <p:nvPicPr>
          <p:cNvPr id="15" name="4 Imagen" descr="Banner Catálogo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2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177800" y="6450013"/>
            <a:ext cx="27574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900" b="1" u="none" dirty="0" smtClean="0">
                <a:solidFill>
                  <a:srgbClr val="002060"/>
                </a:solidFill>
              </a:rPr>
              <a:t>Flujo de viajeros</a:t>
            </a:r>
            <a:r>
              <a:rPr lang="es-ES" sz="900" b="1" u="none" baseline="0" dirty="0" smtClean="0">
                <a:solidFill>
                  <a:srgbClr val="002060"/>
                </a:solidFill>
              </a:rPr>
              <a:t> en estaciones</a:t>
            </a:r>
            <a:endParaRPr lang="es-ES" sz="900" b="1" u="none" dirty="0">
              <a:solidFill>
                <a:srgbClr val="002060"/>
              </a:solidFill>
            </a:endParaRPr>
          </a:p>
        </p:txBody>
      </p:sp>
      <p:pic>
        <p:nvPicPr>
          <p:cNvPr id="7" name="6 Imagen" descr="logo_adif_horizontal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51920" y="6453336"/>
            <a:ext cx="1008112" cy="3061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7"/>
          <p:cNvSpPr>
            <a:spLocks noChangeArrowheads="1"/>
          </p:cNvSpPr>
          <p:nvPr userDrawn="1"/>
        </p:nvSpPr>
        <p:spPr bwMode="auto">
          <a:xfrm>
            <a:off x="0" y="6273800"/>
            <a:ext cx="9144000" cy="88900"/>
          </a:xfrm>
          <a:prstGeom prst="rect">
            <a:avLst/>
          </a:prstGeom>
          <a:gradFill rotWithShape="1">
            <a:gsLst>
              <a:gs pos="44000">
                <a:srgbClr val="00206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dirty="0"/>
          </a:p>
        </p:txBody>
      </p:sp>
      <p:sp>
        <p:nvSpPr>
          <p:cNvPr id="1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500">
                <a:solidFill>
                  <a:schemeClr val="tx1"/>
                </a:solidFill>
              </a:defRPr>
            </a:lvl1pPr>
          </a:lstStyle>
          <a:p>
            <a:endParaRPr lang="es-ES_tradnl" dirty="0"/>
          </a:p>
          <a:p>
            <a:fld id="{F4D9FED1-61A1-4117-B236-1E7CE0A7876D}" type="slidenum">
              <a:rPr lang="es-ES_tradnl"/>
              <a:pPr/>
              <a:t>‹Nº›</a:t>
            </a:fld>
            <a:endParaRPr lang="es-ES_tradnl" dirty="0"/>
          </a:p>
        </p:txBody>
      </p:sp>
      <p:pic>
        <p:nvPicPr>
          <p:cNvPr id="15" name="4 Imagen" descr="Banner Catálogo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2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177800" y="6450013"/>
            <a:ext cx="35301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900" b="1" u="none" dirty="0" smtClean="0">
                <a:solidFill>
                  <a:srgbClr val="002060"/>
                </a:solidFill>
              </a:rPr>
              <a:t>Encuesta calidad 2011</a:t>
            </a:r>
            <a:endParaRPr lang="es-ES" sz="900" b="1" u="none" dirty="0">
              <a:solidFill>
                <a:srgbClr val="002060"/>
              </a:solidFill>
            </a:endParaRPr>
          </a:p>
        </p:txBody>
      </p:sp>
      <p:pic>
        <p:nvPicPr>
          <p:cNvPr id="8" name="7 Imagen" descr="image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139952" y="6381328"/>
            <a:ext cx="450875" cy="450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3FF-45B2-413E-9D06-804CCCDD4F3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7"/>
          <p:cNvSpPr>
            <a:spLocks noChangeArrowheads="1"/>
          </p:cNvSpPr>
          <p:nvPr userDrawn="1"/>
        </p:nvSpPr>
        <p:spPr bwMode="auto">
          <a:xfrm>
            <a:off x="0" y="6273800"/>
            <a:ext cx="9144000" cy="88900"/>
          </a:xfrm>
          <a:prstGeom prst="rect">
            <a:avLst/>
          </a:prstGeom>
          <a:gradFill rotWithShape="1">
            <a:gsLst>
              <a:gs pos="44000">
                <a:srgbClr val="00206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dirty="0"/>
          </a:p>
        </p:txBody>
      </p:sp>
      <p:sp>
        <p:nvSpPr>
          <p:cNvPr id="1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500">
                <a:solidFill>
                  <a:schemeClr val="tx1"/>
                </a:solidFill>
              </a:defRPr>
            </a:lvl1pPr>
          </a:lstStyle>
          <a:p>
            <a:endParaRPr lang="es-ES_tradnl" dirty="0"/>
          </a:p>
          <a:p>
            <a:fld id="{F4D9FED1-61A1-4117-B236-1E7CE0A7876D}" type="slidenum">
              <a:rPr lang="es-ES_tradnl"/>
              <a:pPr/>
              <a:t>‹Nº›</a:t>
            </a:fld>
            <a:endParaRPr lang="es-ES_tradnl" dirty="0"/>
          </a:p>
        </p:txBody>
      </p:sp>
      <p:pic>
        <p:nvPicPr>
          <p:cNvPr id="15" name="4 Imagen" descr="Banner Catálogo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2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177800" y="6450013"/>
            <a:ext cx="29540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900" b="1" u="none" dirty="0" smtClean="0">
                <a:solidFill>
                  <a:srgbClr val="002060"/>
                </a:solidFill>
              </a:rPr>
              <a:t>Instituto Nacional</a:t>
            </a:r>
            <a:r>
              <a:rPr lang="es-ES" sz="900" b="1" u="none" baseline="0" dirty="0" smtClean="0">
                <a:solidFill>
                  <a:srgbClr val="002060"/>
                </a:solidFill>
              </a:rPr>
              <a:t> de Estadística</a:t>
            </a:r>
          </a:p>
          <a:p>
            <a:r>
              <a:rPr lang="es-ES" sz="900" b="1" u="none" baseline="0" dirty="0" smtClean="0">
                <a:solidFill>
                  <a:srgbClr val="002060"/>
                </a:solidFill>
              </a:rPr>
              <a:t>Transporte de viajeros</a:t>
            </a:r>
            <a:endParaRPr lang="es-ES" sz="900" b="1" u="none" dirty="0">
              <a:solidFill>
                <a:srgbClr val="002060"/>
              </a:solidFill>
            </a:endParaRPr>
          </a:p>
        </p:txBody>
      </p:sp>
      <p:pic>
        <p:nvPicPr>
          <p:cNvPr id="7" name="6 Imagen" descr="ine.jpg"/>
          <p:cNvPicPr>
            <a:picLocks noChangeAspect="1"/>
          </p:cNvPicPr>
          <p:nvPr userDrawn="1"/>
        </p:nvPicPr>
        <p:blipFill>
          <a:blip r:embed="rId3" cstate="print"/>
          <a:srcRect t="16257" b="7178"/>
          <a:stretch>
            <a:fillRect/>
          </a:stretch>
        </p:blipFill>
        <p:spPr>
          <a:xfrm>
            <a:off x="3995936" y="6405986"/>
            <a:ext cx="787152" cy="4520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500">
                <a:solidFill>
                  <a:schemeClr val="tx1"/>
                </a:solidFill>
              </a:defRPr>
            </a:lvl1pPr>
          </a:lstStyle>
          <a:p>
            <a:endParaRPr lang="es-ES_tradnl" dirty="0"/>
          </a:p>
          <a:p>
            <a:fld id="{B53F91EC-2073-4B05-A425-1A725D1A596F}" type="slidenum">
              <a:rPr lang="es-ES_tradnl"/>
              <a:pPr/>
              <a:t>‹Nº›</a:t>
            </a:fld>
            <a:endParaRPr lang="es-ES_tradnl" dirty="0"/>
          </a:p>
        </p:txBody>
      </p:sp>
      <p:pic>
        <p:nvPicPr>
          <p:cNvPr id="3" name="2 Imagen" descr="Portada Catálogo 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3FF-45B2-413E-9D06-804CCCDD4F3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3FF-45B2-413E-9D06-804CCCDD4F3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3FF-45B2-413E-9D06-804CCCDD4F3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3FF-45B2-413E-9D06-804CCCDD4F3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3FF-45B2-413E-9D06-804CCCDD4F3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3FF-45B2-413E-9D06-804CCCDD4F3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33FF-45B2-413E-9D06-804CCCDD4F3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133FF-45B2-413E-9D06-804CCCDD4F3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1" r:id="rId13"/>
    <p:sldLayoutId id="2147483667" r:id="rId14"/>
    <p:sldLayoutId id="2147483665" r:id="rId15"/>
    <p:sldLayoutId id="2147483666" r:id="rId16"/>
    <p:sldLayoutId id="2147483668" r:id="rId17"/>
    <p:sldLayoutId id="2147483670" r:id="rId18"/>
    <p:sldLayoutId id="2147483671" r:id="rId19"/>
    <p:sldLayoutId id="2147483669" r:id="rId20"/>
    <p:sldLayoutId id="2147483663" r:id="rId2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8"/>
          <p:cNvSpPr txBox="1">
            <a:spLocks noChangeArrowheads="1"/>
          </p:cNvSpPr>
          <p:nvPr/>
        </p:nvSpPr>
        <p:spPr bwMode="auto">
          <a:xfrm>
            <a:off x="758825" y="2852936"/>
            <a:ext cx="83851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200" b="1" u="none" dirty="0" smtClean="0">
                <a:solidFill>
                  <a:srgbClr val="002060"/>
                </a:solidFill>
                <a:latin typeface="+mj-lt"/>
              </a:rPr>
              <a:t>ARGUMENTARIO</a:t>
            </a:r>
          </a:p>
          <a:p>
            <a:pPr algn="ctr"/>
            <a:r>
              <a:rPr lang="es-ES" sz="2400" b="1" dirty="0" smtClean="0">
                <a:solidFill>
                  <a:srgbClr val="002060"/>
                </a:solidFill>
                <a:latin typeface="+mj-lt"/>
              </a:rPr>
              <a:t>MARCA, ANÁLISIS DE EFICACIA, DATOS DE VIAJEROS Y VARIABLES SOCIODEMOGRÁFICAS</a:t>
            </a:r>
            <a:endParaRPr lang="es-ES" sz="2400" b="1" u="none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8"/>
          <p:cNvSpPr txBox="1">
            <a:spLocks noChangeArrowheads="1"/>
          </p:cNvSpPr>
          <p:nvPr/>
        </p:nvSpPr>
        <p:spPr bwMode="auto">
          <a:xfrm>
            <a:off x="758825" y="2780928"/>
            <a:ext cx="83851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</a:rPr>
              <a:t>ANÁLISIS DE LA EFICACIA PUBLICITARIA DE LOS SOPORTES DE COMFERSA</a:t>
            </a:r>
            <a:endParaRPr lang="es-ES" sz="3200" b="1" u="none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Rectángulo redondeado"/>
          <p:cNvSpPr/>
          <p:nvPr/>
        </p:nvSpPr>
        <p:spPr>
          <a:xfrm>
            <a:off x="755576" y="2204864"/>
            <a:ext cx="7704856" cy="36004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267744" y="900113"/>
            <a:ext cx="63550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u="none" dirty="0" smtClean="0">
                <a:solidFill>
                  <a:schemeClr val="bg1"/>
                </a:solidFill>
              </a:rPr>
              <a:t>ANÁLISIS DE LA EFICACIA DE LOS SOPORTES PUBLICITARIOS</a:t>
            </a:r>
            <a:endParaRPr lang="es-ES" b="1" u="none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11560" y="141277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es-ES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COMFERSA realiza un estudio para valorar la eficacia de los soportes publicitarios en las estaciones de Madrid Atocha y Valencia Joaquín  Sorolla</a:t>
            </a:r>
          </a:p>
        </p:txBody>
      </p:sp>
      <p:sp>
        <p:nvSpPr>
          <p:cNvPr id="18" name="Rectangle 930"/>
          <p:cNvSpPr>
            <a:spLocks noChangeArrowheads="1"/>
          </p:cNvSpPr>
          <p:nvPr/>
        </p:nvSpPr>
        <p:spPr bwMode="auto">
          <a:xfrm>
            <a:off x="3027363" y="5013176"/>
            <a:ext cx="5207520" cy="2889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sz="1200" u="none" dirty="0">
                <a:solidFill>
                  <a:srgbClr val="002060"/>
                </a:solidFill>
                <a:latin typeface="+mj-lt"/>
              </a:rPr>
              <a:t>día  </a:t>
            </a:r>
            <a:r>
              <a:rPr lang="es-ES" sz="1200" u="none" dirty="0" smtClean="0">
                <a:solidFill>
                  <a:srgbClr val="002060"/>
                </a:solidFill>
                <a:latin typeface="+mj-lt"/>
              </a:rPr>
              <a:t>21, 23 y 27 de </a:t>
            </a:r>
            <a:r>
              <a:rPr lang="es-ES" sz="1200" u="none" dirty="0">
                <a:solidFill>
                  <a:srgbClr val="002060"/>
                </a:solidFill>
                <a:latin typeface="+mj-lt"/>
              </a:rPr>
              <a:t>Noviembre de 2011</a:t>
            </a:r>
          </a:p>
        </p:txBody>
      </p:sp>
      <p:sp>
        <p:nvSpPr>
          <p:cNvPr id="19" name="Rectangle 928"/>
          <p:cNvSpPr>
            <a:spLocks noChangeArrowheads="1"/>
          </p:cNvSpPr>
          <p:nvPr/>
        </p:nvSpPr>
        <p:spPr bwMode="auto">
          <a:xfrm>
            <a:off x="1031875" y="5013176"/>
            <a:ext cx="1739925" cy="288925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sz="1200" b="1" u="none" dirty="0">
                <a:solidFill>
                  <a:srgbClr val="002060"/>
                </a:solidFill>
                <a:latin typeface="+mj-lt"/>
              </a:rPr>
              <a:t>FECHA DE CAMPO</a:t>
            </a: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3036888" y="4486126"/>
            <a:ext cx="5207520" cy="2984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sz="1200" u="none">
                <a:solidFill>
                  <a:srgbClr val="002060"/>
                </a:solidFill>
                <a:latin typeface="+mj-lt"/>
              </a:rPr>
              <a:t>512 entrevistas</a:t>
            </a:r>
          </a:p>
        </p:txBody>
      </p:sp>
      <p:sp>
        <p:nvSpPr>
          <p:cNvPr id="21" name="Rectangle 93"/>
          <p:cNvSpPr>
            <a:spLocks noChangeArrowheads="1"/>
          </p:cNvSpPr>
          <p:nvPr/>
        </p:nvSpPr>
        <p:spPr bwMode="auto">
          <a:xfrm>
            <a:off x="1031875" y="4495651"/>
            <a:ext cx="1739925" cy="29845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sz="1200" b="1" u="none">
                <a:solidFill>
                  <a:srgbClr val="002060"/>
                </a:solidFill>
                <a:latin typeface="+mj-lt"/>
              </a:rPr>
              <a:t>MUESTRA</a:t>
            </a:r>
          </a:p>
        </p:txBody>
      </p:sp>
      <p:sp>
        <p:nvSpPr>
          <p:cNvPr id="22" name="Rectangle 52"/>
          <p:cNvSpPr>
            <a:spLocks noChangeArrowheads="1"/>
          </p:cNvSpPr>
          <p:nvPr/>
        </p:nvSpPr>
        <p:spPr bwMode="auto">
          <a:xfrm>
            <a:off x="3036888" y="3925739"/>
            <a:ext cx="5207520" cy="4111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sz="1200" u="none" dirty="0">
                <a:solidFill>
                  <a:srgbClr val="002060"/>
                </a:solidFill>
                <a:latin typeface="+mj-lt"/>
              </a:rPr>
              <a:t>Personas que estén en las terminales de llegadas/salidas del AVE, en las estaciones de Atocha y Valencia.</a:t>
            </a:r>
          </a:p>
        </p:txBody>
      </p:sp>
      <p:sp>
        <p:nvSpPr>
          <p:cNvPr id="24" name="Rectangle 50"/>
          <p:cNvSpPr>
            <a:spLocks noChangeArrowheads="1"/>
          </p:cNvSpPr>
          <p:nvPr/>
        </p:nvSpPr>
        <p:spPr bwMode="auto">
          <a:xfrm>
            <a:off x="1031875" y="3982889"/>
            <a:ext cx="1739925" cy="288925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sz="1200" b="1" u="none" dirty="0">
                <a:solidFill>
                  <a:srgbClr val="002060"/>
                </a:solidFill>
                <a:latin typeface="+mj-lt"/>
              </a:rPr>
              <a:t>UNIVERSO</a:t>
            </a: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3036888" y="3503464"/>
            <a:ext cx="5207520" cy="2698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sz="1200" u="none" dirty="0">
                <a:solidFill>
                  <a:srgbClr val="002060"/>
                </a:solidFill>
                <a:latin typeface="+mj-lt"/>
              </a:rPr>
              <a:t>Entrevistas personales en las terminales de llegadas/salidas del AVE</a:t>
            </a:r>
          </a:p>
        </p:txBody>
      </p:sp>
      <p:sp>
        <p:nvSpPr>
          <p:cNvPr id="28" name="Rectangle 40"/>
          <p:cNvSpPr>
            <a:spLocks noChangeArrowheads="1"/>
          </p:cNvSpPr>
          <p:nvPr/>
        </p:nvSpPr>
        <p:spPr bwMode="auto">
          <a:xfrm>
            <a:off x="1031875" y="3512989"/>
            <a:ext cx="1739925" cy="269875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sz="1200" b="1" u="none">
                <a:solidFill>
                  <a:srgbClr val="002060"/>
                </a:solidFill>
                <a:latin typeface="+mj-lt"/>
              </a:rPr>
              <a:t>TÉCNICA</a:t>
            </a: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3036888" y="2985939"/>
            <a:ext cx="5207520" cy="2889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sz="1200" u="none">
                <a:solidFill>
                  <a:srgbClr val="002060"/>
                </a:solidFill>
                <a:latin typeface="+mj-lt"/>
              </a:rPr>
              <a:t>Cuantitativo</a:t>
            </a:r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1031875" y="3004989"/>
            <a:ext cx="1739925" cy="288925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sz="1200" b="1" u="none" dirty="0">
                <a:solidFill>
                  <a:srgbClr val="002060"/>
                </a:solidFill>
                <a:latin typeface="+mj-lt"/>
              </a:rPr>
              <a:t>TIPO DE ESTUDIO</a:t>
            </a:r>
          </a:p>
        </p:txBody>
      </p:sp>
      <p:sp>
        <p:nvSpPr>
          <p:cNvPr id="31" name="Line 71"/>
          <p:cNvSpPr>
            <a:spLocks noChangeShapeType="1"/>
          </p:cNvSpPr>
          <p:nvPr/>
        </p:nvSpPr>
        <p:spPr bwMode="auto">
          <a:xfrm>
            <a:off x="1031875" y="3363764"/>
            <a:ext cx="39256" cy="180975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/>
          <a:lstStyle/>
          <a:p>
            <a:endParaRPr lang="es-ES" sz="1200">
              <a:latin typeface="+mj-lt"/>
            </a:endParaRPr>
          </a:p>
        </p:txBody>
      </p:sp>
      <p:sp>
        <p:nvSpPr>
          <p:cNvPr id="32" name="Line 80"/>
          <p:cNvSpPr>
            <a:spLocks noChangeShapeType="1"/>
          </p:cNvSpPr>
          <p:nvPr/>
        </p:nvSpPr>
        <p:spPr bwMode="auto">
          <a:xfrm>
            <a:off x="1031875" y="2912914"/>
            <a:ext cx="39256" cy="180975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/>
          <a:lstStyle/>
          <a:p>
            <a:endParaRPr lang="es-ES" sz="1200">
              <a:latin typeface="+mj-lt"/>
            </a:endParaRPr>
          </a:p>
        </p:txBody>
      </p:sp>
      <p:sp>
        <p:nvSpPr>
          <p:cNvPr id="33" name="Line 123"/>
          <p:cNvSpPr>
            <a:spLocks noChangeShapeType="1"/>
          </p:cNvSpPr>
          <p:nvPr/>
        </p:nvSpPr>
        <p:spPr bwMode="auto">
          <a:xfrm>
            <a:off x="1031875" y="3833664"/>
            <a:ext cx="39256" cy="185737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/>
          <a:lstStyle/>
          <a:p>
            <a:endParaRPr lang="es-ES" sz="1200">
              <a:latin typeface="+mj-lt"/>
            </a:endParaRPr>
          </a:p>
        </p:txBody>
      </p:sp>
      <p:sp>
        <p:nvSpPr>
          <p:cNvPr id="34" name="Line 133"/>
          <p:cNvSpPr>
            <a:spLocks noChangeShapeType="1"/>
          </p:cNvSpPr>
          <p:nvPr/>
        </p:nvSpPr>
        <p:spPr bwMode="auto">
          <a:xfrm>
            <a:off x="1031875" y="4317851"/>
            <a:ext cx="39256" cy="180975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/>
          <a:lstStyle/>
          <a:p>
            <a:endParaRPr lang="es-ES" sz="1200">
              <a:latin typeface="+mj-lt"/>
            </a:endParaRPr>
          </a:p>
        </p:txBody>
      </p:sp>
      <p:sp>
        <p:nvSpPr>
          <p:cNvPr id="36" name="Line 922"/>
          <p:cNvSpPr>
            <a:spLocks noChangeShapeType="1"/>
          </p:cNvSpPr>
          <p:nvPr/>
        </p:nvSpPr>
        <p:spPr bwMode="auto">
          <a:xfrm>
            <a:off x="1031875" y="5022701"/>
            <a:ext cx="39256" cy="180975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/>
          <a:lstStyle/>
          <a:p>
            <a:endParaRPr lang="es-ES" sz="1200">
              <a:latin typeface="+mj-lt"/>
            </a:endParaRPr>
          </a:p>
        </p:txBody>
      </p:sp>
      <p:sp>
        <p:nvSpPr>
          <p:cNvPr id="37" name="Line 2205"/>
          <p:cNvSpPr>
            <a:spLocks noChangeShapeType="1"/>
          </p:cNvSpPr>
          <p:nvPr/>
        </p:nvSpPr>
        <p:spPr bwMode="auto">
          <a:xfrm>
            <a:off x="1031875" y="5460851"/>
            <a:ext cx="39256" cy="180975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/>
          <a:lstStyle/>
          <a:p>
            <a:endParaRPr lang="es-ES" sz="1200">
              <a:latin typeface="+mj-lt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971600" y="24208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es-ES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Ficha técnica</a:t>
            </a: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ES_tradnl" sz="1200" dirty="0" smtClean="0"/>
          </a:p>
          <a:p>
            <a:fld id="{F4D9FED1-61A1-4117-B236-1E7CE0A7876D}" type="slidenum">
              <a:rPr lang="es-ES_tradnl" sz="1200" smtClean="0"/>
              <a:pPr/>
              <a:t>11</a:t>
            </a:fld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267744" y="900113"/>
            <a:ext cx="63550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u="none" dirty="0" smtClean="0">
                <a:solidFill>
                  <a:schemeClr val="bg1"/>
                </a:solidFill>
              </a:rPr>
              <a:t>ANÁLISIS DE LA EFICACIA DE LOS SOPORTES PUBLICITARIOS</a:t>
            </a:r>
            <a:endParaRPr lang="es-ES" b="1" u="none" dirty="0">
              <a:solidFill>
                <a:schemeClr val="bg1"/>
              </a:solidFill>
            </a:endParaRPr>
          </a:p>
        </p:txBody>
      </p:sp>
      <p:graphicFrame>
        <p:nvGraphicFramePr>
          <p:cNvPr id="23" name="22 Gráfico"/>
          <p:cNvGraphicFramePr/>
          <p:nvPr/>
        </p:nvGraphicFramePr>
        <p:xfrm>
          <a:off x="576480" y="1844824"/>
          <a:ext cx="3923513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792504" y="1628800"/>
            <a:ext cx="316835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000" b="1" u="none" dirty="0" smtClean="0">
                <a:solidFill>
                  <a:srgbClr val="002060"/>
                </a:solidFill>
              </a:rPr>
              <a:t>SEXO (%)</a:t>
            </a:r>
            <a:endParaRPr lang="es-ES" sz="1000" b="1" u="none" dirty="0">
              <a:solidFill>
                <a:srgbClr val="002060"/>
              </a:solidFill>
            </a:endParaRPr>
          </a:p>
        </p:txBody>
      </p:sp>
      <p:graphicFrame>
        <p:nvGraphicFramePr>
          <p:cNvPr id="15" name="14 Gráfico"/>
          <p:cNvGraphicFramePr/>
          <p:nvPr/>
        </p:nvGraphicFramePr>
        <p:xfrm>
          <a:off x="683568" y="4077072"/>
          <a:ext cx="3923513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15 Rectángulo redondeado"/>
          <p:cNvSpPr/>
          <p:nvPr/>
        </p:nvSpPr>
        <p:spPr>
          <a:xfrm>
            <a:off x="683568" y="1556792"/>
            <a:ext cx="3709335" cy="216024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971600" y="3902859"/>
            <a:ext cx="316835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000" b="1" u="none" dirty="0" smtClean="0">
                <a:solidFill>
                  <a:srgbClr val="002060"/>
                </a:solidFill>
              </a:rPr>
              <a:t>EDAD</a:t>
            </a:r>
            <a:endParaRPr lang="es-ES" sz="1000" b="1" u="none" dirty="0">
              <a:solidFill>
                <a:srgbClr val="002060"/>
              </a:solidFill>
            </a:endParaRPr>
          </a:p>
        </p:txBody>
      </p:sp>
      <p:sp>
        <p:nvSpPr>
          <p:cNvPr id="12" name="CuadroTexto 8"/>
          <p:cNvSpPr txBox="1">
            <a:spLocks noChangeArrowheads="1"/>
          </p:cNvSpPr>
          <p:nvPr/>
        </p:nvSpPr>
        <p:spPr bwMode="auto">
          <a:xfrm>
            <a:off x="5076056" y="4797152"/>
            <a:ext cx="3456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es-ES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El 61% de los entrevistados de Valencia y el 56% de Madrid tienen </a:t>
            </a:r>
            <a:r>
              <a:rPr lang="es-ES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estudios Universitarios/postgrado</a:t>
            </a:r>
            <a:endParaRPr lang="es-ES" sz="1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12 Gráfico"/>
          <p:cNvGraphicFramePr/>
          <p:nvPr/>
        </p:nvGraphicFramePr>
        <p:xfrm>
          <a:off x="4896544" y="2204864"/>
          <a:ext cx="3635896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13 Rectángulo redondeado"/>
          <p:cNvSpPr/>
          <p:nvPr/>
        </p:nvSpPr>
        <p:spPr>
          <a:xfrm>
            <a:off x="5040560" y="1556792"/>
            <a:ext cx="3384376" cy="446449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5256584" y="1916832"/>
            <a:ext cx="27191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000" b="1" u="none" dirty="0" smtClean="0">
                <a:solidFill>
                  <a:srgbClr val="002060"/>
                </a:solidFill>
              </a:rPr>
              <a:t>NIVEL DE ESTUDIOS (%)</a:t>
            </a:r>
            <a:endParaRPr lang="es-ES" sz="1000" b="1" u="none" dirty="0">
              <a:solidFill>
                <a:srgbClr val="002060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683568" y="3861048"/>
            <a:ext cx="3709335" cy="216024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ES_tradnl" sz="1200" dirty="0" smtClean="0"/>
          </a:p>
          <a:p>
            <a:fld id="{F4D9FED1-61A1-4117-B236-1E7CE0A7876D}" type="slidenum">
              <a:rPr lang="es-ES_tradnl" sz="1200" smtClean="0"/>
              <a:pPr/>
              <a:t>12</a:t>
            </a:fld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22 Gráfico"/>
          <p:cNvGraphicFramePr/>
          <p:nvPr/>
        </p:nvGraphicFramePr>
        <p:xfrm>
          <a:off x="1115616" y="2060848"/>
          <a:ext cx="712879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25 Rectángulo redondeado"/>
          <p:cNvSpPr/>
          <p:nvPr/>
        </p:nvSpPr>
        <p:spPr>
          <a:xfrm>
            <a:off x="827584" y="1628800"/>
            <a:ext cx="7704856" cy="432048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2843808" y="1700808"/>
            <a:ext cx="35283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000" b="1" u="none" dirty="0" smtClean="0">
                <a:solidFill>
                  <a:srgbClr val="002060"/>
                </a:solidFill>
              </a:rPr>
              <a:t>OCUPACIÓN (%)</a:t>
            </a:r>
            <a:endParaRPr lang="es-ES" sz="1000" b="1" u="none" dirty="0">
              <a:solidFill>
                <a:srgbClr val="002060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403648" y="494116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es-ES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Los entrevistados en Valencia (51%) y en Madrid (57%) son </a:t>
            </a:r>
            <a:r>
              <a:rPr lang="es-ES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Directivos, empresarios y empleados con alto nivel de cualificación</a:t>
            </a:r>
            <a:endParaRPr lang="es-ES" sz="12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267744" y="900113"/>
            <a:ext cx="63550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u="none" dirty="0" smtClean="0">
                <a:solidFill>
                  <a:schemeClr val="bg1"/>
                </a:solidFill>
              </a:rPr>
              <a:t>ANÁLISIS DE LA EFICACIA DE LOS SOPORTES PUBLICITARIOS</a:t>
            </a:r>
            <a:endParaRPr lang="es-ES" b="1" u="none" dirty="0">
              <a:solidFill>
                <a:schemeClr val="bg1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ES_tradnl" sz="1200" dirty="0" smtClean="0"/>
          </a:p>
          <a:p>
            <a:fld id="{F4D9FED1-61A1-4117-B236-1E7CE0A7876D}" type="slidenum">
              <a:rPr lang="es-ES_tradnl" sz="1200" smtClean="0"/>
              <a:pPr/>
              <a:t>13</a:t>
            </a:fld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22 Gráfico"/>
          <p:cNvGraphicFramePr/>
          <p:nvPr/>
        </p:nvGraphicFramePr>
        <p:xfrm>
          <a:off x="107504" y="2204864"/>
          <a:ext cx="532859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25 Rectángulo redondeado"/>
          <p:cNvSpPr/>
          <p:nvPr/>
        </p:nvSpPr>
        <p:spPr>
          <a:xfrm>
            <a:off x="179512" y="1628800"/>
            <a:ext cx="4824536" cy="410445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899592" y="1772816"/>
            <a:ext cx="35283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000" b="1" u="none" dirty="0" smtClean="0">
                <a:solidFill>
                  <a:srgbClr val="002060"/>
                </a:solidFill>
              </a:rPr>
              <a:t>FRECUENCIA DE VIAJE (%)</a:t>
            </a:r>
            <a:endParaRPr lang="es-ES" sz="1000" b="1" u="none" dirty="0">
              <a:solidFill>
                <a:srgbClr val="002060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467544" y="465313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es-ES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Al menos un 46% viaja una vez al mes en Valencia y un 35% en Madrid </a:t>
            </a:r>
            <a:endParaRPr lang="es-ES" sz="12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CuadroTexto 8"/>
          <p:cNvSpPr txBox="1">
            <a:spLocks noChangeArrowheads="1"/>
          </p:cNvSpPr>
          <p:nvPr/>
        </p:nvSpPr>
        <p:spPr bwMode="auto">
          <a:xfrm>
            <a:off x="5292080" y="4653136"/>
            <a:ext cx="3672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es-ES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Los entrevistados utilizan el tren sobre todo </a:t>
            </a:r>
            <a:r>
              <a:rPr lang="es-ES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por motivos de carácter laboral y de negocios</a:t>
            </a:r>
            <a:endParaRPr lang="es-ES" sz="1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7" name="36 Gráfico"/>
          <p:cNvGraphicFramePr/>
          <p:nvPr/>
        </p:nvGraphicFramePr>
        <p:xfrm>
          <a:off x="4932040" y="2204864"/>
          <a:ext cx="4067944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" name="37 Rectángulo redondeado"/>
          <p:cNvSpPr/>
          <p:nvPr/>
        </p:nvSpPr>
        <p:spPr>
          <a:xfrm>
            <a:off x="5148064" y="1628800"/>
            <a:ext cx="3816424" cy="410445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5813326" y="1772816"/>
            <a:ext cx="27191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000" b="1" u="none" dirty="0" smtClean="0">
                <a:solidFill>
                  <a:srgbClr val="002060"/>
                </a:solidFill>
              </a:rPr>
              <a:t>MOTIVO DEL VIAJE (%)</a:t>
            </a:r>
            <a:endParaRPr lang="es-ES" sz="1000" b="1" u="none" dirty="0">
              <a:solidFill>
                <a:srgbClr val="002060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67744" y="900113"/>
            <a:ext cx="63550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u="none" dirty="0" smtClean="0">
                <a:solidFill>
                  <a:schemeClr val="bg1"/>
                </a:solidFill>
              </a:rPr>
              <a:t>ANÁLISIS DE LA EFICACIA DE LOS SOPORTES PUBLICITARIOS</a:t>
            </a:r>
            <a:endParaRPr lang="es-ES" b="1" u="none" dirty="0">
              <a:solidFill>
                <a:schemeClr val="bg1"/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ES_tradnl" sz="1200" dirty="0" smtClean="0"/>
          </a:p>
          <a:p>
            <a:fld id="{F4D9FED1-61A1-4117-B236-1E7CE0A7876D}" type="slidenum">
              <a:rPr lang="es-ES_tradnl" sz="1200" smtClean="0"/>
              <a:pPr/>
              <a:t>14</a:t>
            </a:fld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8"/>
          <p:cNvSpPr txBox="1">
            <a:spLocks noChangeArrowheads="1"/>
          </p:cNvSpPr>
          <p:nvPr/>
        </p:nvSpPr>
        <p:spPr bwMode="auto">
          <a:xfrm>
            <a:off x="827584" y="3975447"/>
            <a:ext cx="31683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Existe un </a:t>
            </a:r>
            <a:r>
              <a:rPr lang="es-ES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fuerte recuerdo espontáneo de la publicidad</a:t>
            </a:r>
            <a:endParaRPr lang="es-ES" sz="1200" u="none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5" name="24 Gráfico"/>
          <p:cNvGraphicFramePr/>
          <p:nvPr/>
        </p:nvGraphicFramePr>
        <p:xfrm>
          <a:off x="467544" y="2276872"/>
          <a:ext cx="3168352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11 Rectángulo redondeado"/>
          <p:cNvSpPr/>
          <p:nvPr/>
        </p:nvSpPr>
        <p:spPr>
          <a:xfrm>
            <a:off x="467544" y="1700808"/>
            <a:ext cx="3384376" cy="410445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772766" y="1844824"/>
            <a:ext cx="27191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000" b="1" u="none" dirty="0" smtClean="0">
                <a:solidFill>
                  <a:srgbClr val="002060"/>
                </a:solidFill>
              </a:rPr>
              <a:t>RECUERDO </a:t>
            </a:r>
            <a:r>
              <a:rPr lang="es-ES" sz="1000" b="1" dirty="0" smtClean="0">
                <a:solidFill>
                  <a:srgbClr val="002060"/>
                </a:solidFill>
              </a:rPr>
              <a:t>ESPONTANEO PUBLICIDAD (%)</a:t>
            </a:r>
            <a:endParaRPr lang="es-ES" sz="1000" b="1" u="none" dirty="0">
              <a:solidFill>
                <a:srgbClr val="002060"/>
              </a:solidFill>
            </a:endParaRPr>
          </a:p>
        </p:txBody>
      </p:sp>
      <p:graphicFrame>
        <p:nvGraphicFramePr>
          <p:cNvPr id="23" name="22 Gráfico"/>
          <p:cNvGraphicFramePr/>
          <p:nvPr>
            <p:extLst>
              <p:ext uri="{D42A27DB-BD31-4B8C-83A1-F6EECF244321}">
                <p14:modId xmlns:p14="http://schemas.microsoft.com/office/powerpoint/2010/main" val="2637404667"/>
              </p:ext>
            </p:extLst>
          </p:nvPr>
        </p:nvGraphicFramePr>
        <p:xfrm>
          <a:off x="4211960" y="2348880"/>
          <a:ext cx="4248472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25 Rectángulo redondeado"/>
          <p:cNvSpPr/>
          <p:nvPr/>
        </p:nvSpPr>
        <p:spPr>
          <a:xfrm>
            <a:off x="4067944" y="1700808"/>
            <a:ext cx="4464496" cy="410445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4355976" y="1844824"/>
            <a:ext cx="36724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000" b="1" u="none" dirty="0" smtClean="0">
                <a:solidFill>
                  <a:srgbClr val="002060"/>
                </a:solidFill>
              </a:rPr>
              <a:t>RECUERDO </a:t>
            </a:r>
            <a:r>
              <a:rPr lang="es-ES" sz="1000" b="1" dirty="0" smtClean="0">
                <a:solidFill>
                  <a:srgbClr val="002060"/>
                </a:solidFill>
              </a:rPr>
              <a:t>ESPONTANEO DE LOS SOPORTES PUBLICITARIOS  (%)</a:t>
            </a:r>
            <a:endParaRPr lang="es-ES" sz="1000" b="1" u="none" dirty="0">
              <a:solidFill>
                <a:srgbClr val="002060"/>
              </a:solidFill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267744" y="900113"/>
            <a:ext cx="63550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u="none" dirty="0" smtClean="0">
                <a:solidFill>
                  <a:schemeClr val="bg1"/>
                </a:solidFill>
              </a:rPr>
              <a:t>ANÁLISIS DE LA EFICACIA DE LOS SOPORTES PUBLICITARIOS</a:t>
            </a:r>
            <a:endParaRPr lang="es-ES" b="1" u="none" dirty="0">
              <a:solidFill>
                <a:schemeClr val="bg1"/>
              </a:solidFill>
            </a:endParaRPr>
          </a:p>
        </p:txBody>
      </p:sp>
      <p:sp>
        <p:nvSpPr>
          <p:cNvPr id="15" name="CuadroTexto 8"/>
          <p:cNvSpPr txBox="1">
            <a:spLocks noChangeArrowheads="1"/>
          </p:cNvSpPr>
          <p:nvPr/>
        </p:nvSpPr>
        <p:spPr bwMode="auto">
          <a:xfrm>
            <a:off x="755576" y="4509120"/>
            <a:ext cx="30243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El 87% dice recordar haber visto publicidad en las estaciones de trenes</a:t>
            </a:r>
            <a:endParaRPr lang="es-ES" sz="2000" b="1" u="none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CuadroTexto 8"/>
          <p:cNvSpPr txBox="1">
            <a:spLocks noChangeArrowheads="1"/>
          </p:cNvSpPr>
          <p:nvPr/>
        </p:nvSpPr>
        <p:spPr bwMode="auto">
          <a:xfrm>
            <a:off x="4499992" y="4581128"/>
            <a:ext cx="3456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es-ES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Los soportes digitales son los más recordados </a:t>
            </a:r>
            <a:r>
              <a:rPr lang="es-ES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entre los encuestados</a:t>
            </a: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ES_tradnl" sz="1200" dirty="0" smtClean="0"/>
          </a:p>
          <a:p>
            <a:fld id="{F4D9FED1-61A1-4117-B236-1E7CE0A7876D}" type="slidenum">
              <a:rPr lang="es-ES_tradnl" sz="1200" smtClean="0"/>
              <a:pPr/>
              <a:t>15</a:t>
            </a:fld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24 Gráfico"/>
          <p:cNvGraphicFramePr/>
          <p:nvPr>
            <p:extLst>
              <p:ext uri="{D42A27DB-BD31-4B8C-83A1-F6EECF244321}">
                <p14:modId xmlns:p14="http://schemas.microsoft.com/office/powerpoint/2010/main" val="1740471117"/>
              </p:ext>
            </p:extLst>
          </p:nvPr>
        </p:nvGraphicFramePr>
        <p:xfrm>
          <a:off x="251520" y="2276872"/>
          <a:ext cx="3816424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11 Rectángulo redondeado"/>
          <p:cNvSpPr/>
          <p:nvPr/>
        </p:nvSpPr>
        <p:spPr>
          <a:xfrm>
            <a:off x="251520" y="1700808"/>
            <a:ext cx="4176464" cy="410445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99592" y="1844824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000" b="1" u="none" dirty="0" smtClean="0">
                <a:solidFill>
                  <a:srgbClr val="002060"/>
                </a:solidFill>
              </a:rPr>
              <a:t>RECUERDO </a:t>
            </a:r>
            <a:r>
              <a:rPr lang="es-ES" sz="1000" b="1" dirty="0" smtClean="0">
                <a:solidFill>
                  <a:srgbClr val="002060"/>
                </a:solidFill>
              </a:rPr>
              <a:t>SUGERIDO DE PUBLICIDAD DIGITAL Y MARKETING ESPECTACULAR</a:t>
            </a:r>
            <a:endParaRPr lang="es-ES" sz="1000" b="1" u="none" dirty="0">
              <a:solidFill>
                <a:srgbClr val="00206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95536" y="4492277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es-ES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Dos formatos aparecen particularmente efectivos, de cara a la publicidad: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es-ES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s-ES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La publicidad Digital y videowall  (94% en Valencia y 86% en Madrid).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es-ES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s-ES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El marketing espectacular (80% en Valencia y 55% en Madrid).</a:t>
            </a:r>
          </a:p>
          <a:p>
            <a:pPr algn="just">
              <a:buClr>
                <a:schemeClr val="accent2"/>
              </a:buClr>
            </a:pPr>
            <a:endParaRPr lang="es-ES" sz="12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4" name="Object 64"/>
          <p:cNvGraphicFramePr>
            <a:graphicFrameLocks noChangeAspect="1"/>
          </p:cNvGraphicFramePr>
          <p:nvPr/>
        </p:nvGraphicFramePr>
        <p:xfrm>
          <a:off x="4644008" y="2420888"/>
          <a:ext cx="4176464" cy="213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14 Rectángulo redondeado"/>
          <p:cNvSpPr/>
          <p:nvPr/>
        </p:nvSpPr>
        <p:spPr>
          <a:xfrm>
            <a:off x="4572000" y="1700808"/>
            <a:ext cx="4392488" cy="410445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5004048" y="1844824"/>
            <a:ext cx="36724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000" b="1" u="none" dirty="0" smtClean="0">
                <a:solidFill>
                  <a:srgbClr val="002060"/>
                </a:solidFill>
              </a:rPr>
              <a:t>ADECUACIÓN DE CADA SOPORTE A LA PUBLICIDAD</a:t>
            </a:r>
            <a:endParaRPr lang="es-ES" sz="1000" b="1" u="none" dirty="0">
              <a:solidFill>
                <a:srgbClr val="00206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788024" y="450912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s-ES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Los pasajeros valoran de forma </a:t>
            </a:r>
            <a:r>
              <a:rPr lang="es-ES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muy positiva la adecuación de los soportes, les gusta ver publicidad en las estaciones.</a:t>
            </a:r>
          </a:p>
          <a:p>
            <a:pPr>
              <a:buClr>
                <a:schemeClr val="accent2"/>
              </a:buClr>
            </a:pPr>
            <a:endParaRPr lang="es-ES" sz="12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12 CuadroTexto"/>
          <p:cNvSpPr txBox="1">
            <a:spLocks noChangeArrowheads="1"/>
          </p:cNvSpPr>
          <p:nvPr/>
        </p:nvSpPr>
        <p:spPr bwMode="auto">
          <a:xfrm>
            <a:off x="5076056" y="3573016"/>
            <a:ext cx="367240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900" u="none" dirty="0">
                <a:solidFill>
                  <a:srgbClr val="002060"/>
                </a:solidFill>
                <a:latin typeface="+mj-lt"/>
              </a:rPr>
              <a:t>Media de 5 a 1, donde 5 significa </a:t>
            </a:r>
            <a:r>
              <a:rPr lang="ja-JP" altLang="es-ES" sz="900" u="none">
                <a:solidFill>
                  <a:srgbClr val="002060"/>
                </a:solidFill>
                <a:latin typeface="+mj-lt"/>
              </a:rPr>
              <a:t>“</a:t>
            </a:r>
            <a:r>
              <a:rPr lang="es-ES" altLang="ja-JP" sz="900" u="none" dirty="0">
                <a:solidFill>
                  <a:srgbClr val="002060"/>
                </a:solidFill>
                <a:latin typeface="+mj-lt"/>
              </a:rPr>
              <a:t>muy adecuado</a:t>
            </a:r>
            <a:r>
              <a:rPr lang="ja-JP" altLang="es-ES" sz="900" u="none">
                <a:solidFill>
                  <a:srgbClr val="002060"/>
                </a:solidFill>
                <a:latin typeface="+mj-lt"/>
              </a:rPr>
              <a:t>”</a:t>
            </a:r>
            <a:r>
              <a:rPr lang="es-ES" altLang="ja-JP" sz="900" u="none" dirty="0">
                <a:solidFill>
                  <a:srgbClr val="002060"/>
                </a:solidFill>
                <a:latin typeface="+mj-lt"/>
              </a:rPr>
              <a:t> y 1 </a:t>
            </a:r>
            <a:r>
              <a:rPr lang="ja-JP" altLang="es-ES" sz="900" u="none">
                <a:solidFill>
                  <a:srgbClr val="002060"/>
                </a:solidFill>
                <a:latin typeface="+mj-lt"/>
              </a:rPr>
              <a:t>“</a:t>
            </a:r>
            <a:r>
              <a:rPr lang="es-ES" altLang="ja-JP" sz="900" u="none" dirty="0">
                <a:solidFill>
                  <a:srgbClr val="002060"/>
                </a:solidFill>
                <a:latin typeface="+mj-lt"/>
              </a:rPr>
              <a:t>nada adecuado</a:t>
            </a:r>
            <a:r>
              <a:rPr lang="ja-JP" altLang="es-ES" sz="900" u="none">
                <a:solidFill>
                  <a:srgbClr val="002060"/>
                </a:solidFill>
                <a:latin typeface="+mj-lt"/>
              </a:rPr>
              <a:t>”</a:t>
            </a:r>
            <a:r>
              <a:rPr lang="es-ES" altLang="ja-JP" sz="900" u="none" dirty="0">
                <a:solidFill>
                  <a:srgbClr val="002060"/>
                </a:solidFill>
                <a:latin typeface="+mj-lt"/>
              </a:rPr>
              <a:t>.</a:t>
            </a:r>
            <a:endParaRPr lang="es-ES" sz="900" u="none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267744" y="900113"/>
            <a:ext cx="63550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u="none" dirty="0" smtClean="0">
                <a:solidFill>
                  <a:schemeClr val="bg1"/>
                </a:solidFill>
              </a:rPr>
              <a:t>ANÁLISIS DE LA EFICACIA DE LOS SOPORTES PUBLICITARIOS</a:t>
            </a:r>
            <a:endParaRPr lang="es-ES" b="1" u="none" dirty="0">
              <a:solidFill>
                <a:schemeClr val="bg1"/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ES_tradnl" sz="1200" dirty="0" smtClean="0"/>
          </a:p>
          <a:p>
            <a:fld id="{F4D9FED1-61A1-4117-B236-1E7CE0A7876D}" type="slidenum">
              <a:rPr lang="es-ES_tradnl" sz="1200" smtClean="0"/>
              <a:pPr/>
              <a:t>16</a:t>
            </a:fld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755576" y="1897662"/>
            <a:ext cx="777686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300" dirty="0" smtClean="0">
                <a:solidFill>
                  <a:srgbClr val="002060"/>
                </a:solidFill>
              </a:rPr>
              <a:t> Existe un fuerte recuerdo espontáneo de publicidad. El 87% (93% Valencia y 81% Madrid) recuerda haber visto       publicidad en la estación</a:t>
            </a:r>
          </a:p>
          <a:p>
            <a:pPr>
              <a:buFont typeface="Arial" pitchFamily="34" charset="0"/>
              <a:buChar char="•"/>
            </a:pPr>
            <a:endParaRPr lang="es-ES" sz="13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1300" dirty="0" smtClean="0">
                <a:solidFill>
                  <a:srgbClr val="002060"/>
                </a:solidFill>
              </a:rPr>
              <a:t> Los soportes alcanzan también un alto nivel de recuerdo sugerido en publicidad digital: en Valencia con 94% y en Madrid con 86% y en marketing espectacular: en Valencia 80% y en Madrid 55%</a:t>
            </a:r>
          </a:p>
          <a:p>
            <a:pPr>
              <a:buFont typeface="Arial" pitchFamily="34" charset="0"/>
              <a:buChar char="•"/>
            </a:pPr>
            <a:endParaRPr lang="es-ES" sz="13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1300" dirty="0" smtClean="0">
                <a:solidFill>
                  <a:srgbClr val="002060"/>
                </a:solidFill>
              </a:rPr>
              <a:t> El 61% de los encuestados en Valencia y el 56% en Madrid, tiene estudios universitarios y de postgrado</a:t>
            </a:r>
          </a:p>
          <a:p>
            <a:pPr>
              <a:buFont typeface="Arial" pitchFamily="34" charset="0"/>
              <a:buChar char="•"/>
            </a:pPr>
            <a:endParaRPr lang="es-ES" sz="13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1300" dirty="0" smtClean="0">
                <a:solidFill>
                  <a:srgbClr val="002060"/>
                </a:solidFill>
              </a:rPr>
              <a:t> Asimismo, el 42% de los encuestados en Valencia y el 50% en Madrid son </a:t>
            </a:r>
            <a:r>
              <a:rPr lang="es-ES" sz="1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directivos, profesionales y empleados con un alto nivel de cualificación</a:t>
            </a:r>
            <a:endParaRPr lang="es-ES" sz="13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es-ES" sz="13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1300" dirty="0" smtClean="0">
                <a:solidFill>
                  <a:srgbClr val="002060"/>
                </a:solidFill>
              </a:rPr>
              <a:t> La mayoría de los entrevistados utilizan el tren por motivos laborales o de negocios</a:t>
            </a:r>
          </a:p>
          <a:p>
            <a:pPr>
              <a:buFont typeface="Arial" pitchFamily="34" charset="0"/>
              <a:buChar char="•"/>
            </a:pPr>
            <a:endParaRPr lang="es-ES" sz="13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1300" dirty="0" smtClean="0">
                <a:solidFill>
                  <a:srgbClr val="002060"/>
                </a:solidFill>
              </a:rPr>
              <a:t> Un 35% en Madrid y un 46% en Valencia viajan al menos una vez al mes</a:t>
            </a:r>
          </a:p>
          <a:p>
            <a:pPr>
              <a:buFont typeface="Arial" pitchFamily="34" charset="0"/>
              <a:buChar char="•"/>
            </a:pPr>
            <a:endParaRPr lang="es-ES" sz="13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1300" dirty="0" smtClean="0">
                <a:solidFill>
                  <a:srgbClr val="002060"/>
                </a:solidFill>
              </a:rPr>
              <a:t> El 87% recuerda haber visto publicidad en la estación</a:t>
            </a:r>
          </a:p>
          <a:p>
            <a:pPr>
              <a:buFont typeface="Arial" pitchFamily="34" charset="0"/>
              <a:buChar char="•"/>
            </a:pPr>
            <a:endParaRPr lang="es-ES" sz="13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1300" dirty="0" smtClean="0">
                <a:solidFill>
                  <a:srgbClr val="002060"/>
                </a:solidFill>
              </a:rPr>
              <a:t> La mayor tasa de recuerdo corresponde a los soportes digitales y el marketing espectacular</a:t>
            </a:r>
          </a:p>
          <a:p>
            <a:pPr>
              <a:buFont typeface="Arial" pitchFamily="34" charset="0"/>
              <a:buChar char="•"/>
            </a:pPr>
            <a:endParaRPr lang="es-ES" sz="13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1300" dirty="0" smtClean="0">
                <a:solidFill>
                  <a:srgbClr val="002060"/>
                </a:solidFill>
              </a:rPr>
              <a:t> Existe una percepción muy positiva de los pasajeros en relación a los soportes publicitarias en las estaciones</a:t>
            </a:r>
          </a:p>
          <a:p>
            <a:pPr>
              <a:buFont typeface="Arial" pitchFamily="34" charset="0"/>
              <a:buChar char="•"/>
            </a:pPr>
            <a:endParaRPr lang="es-ES" sz="1600" dirty="0" smtClean="0">
              <a:solidFill>
                <a:srgbClr val="002060"/>
              </a:solidFill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395536" y="1412776"/>
            <a:ext cx="8352928" cy="475252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9" name="8 Imagen" descr="0 - comfersa_p_color PNG.png"/>
          <p:cNvPicPr>
            <a:picLocks noChangeAspect="1"/>
          </p:cNvPicPr>
          <p:nvPr/>
        </p:nvPicPr>
        <p:blipFill>
          <a:blip r:embed="rId3" cstate="print"/>
          <a:srcRect t="14797" b="2051"/>
          <a:stretch>
            <a:fillRect/>
          </a:stretch>
        </p:blipFill>
        <p:spPr>
          <a:xfrm>
            <a:off x="3635896" y="1512168"/>
            <a:ext cx="1296144" cy="404664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ES_tradnl" sz="1200" dirty="0" smtClean="0"/>
          </a:p>
          <a:p>
            <a:fld id="{F4D9FED1-61A1-4117-B236-1E7CE0A7876D}" type="slidenum">
              <a:rPr lang="es-ES_tradnl" sz="1200" smtClean="0"/>
              <a:pPr/>
              <a:t>17</a:t>
            </a:fld>
            <a:endParaRPr lang="es-ES_tradnl" sz="1200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27584" y="900113"/>
            <a:ext cx="77951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u="none" dirty="0" smtClean="0">
                <a:solidFill>
                  <a:schemeClr val="bg1"/>
                </a:solidFill>
              </a:rPr>
              <a:t>ANÁLISIS DE LA EFICACIA DE LOS SOPORTES PUBLICITARIOS. CONCLUSIONES</a:t>
            </a:r>
            <a:endParaRPr lang="es-ES" b="1" u="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8"/>
          <p:cNvSpPr txBox="1">
            <a:spLocks noChangeArrowheads="1"/>
          </p:cNvSpPr>
          <p:nvPr/>
        </p:nvSpPr>
        <p:spPr bwMode="auto">
          <a:xfrm>
            <a:off x="251520" y="2780928"/>
            <a:ext cx="936103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</a:rPr>
              <a:t>ENCUESTA PRODUCTO RENFE AVE- LARGA DISTANCIA (Variables sociodemográficas por corredores)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627784" y="900113"/>
            <a:ext cx="5922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u="none" dirty="0" smtClean="0">
                <a:solidFill>
                  <a:schemeClr val="bg1"/>
                </a:solidFill>
              </a:rPr>
              <a:t>ENCUESTA DE PRODUCTO RENFE  AVE- LARGA DISTANCIA</a:t>
            </a:r>
            <a:endParaRPr lang="es-ES" b="1" u="none" dirty="0">
              <a:solidFill>
                <a:schemeClr val="bg1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1835696" y="1772816"/>
            <a:ext cx="5184576" cy="316835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539552" y="1340768"/>
            <a:ext cx="15841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 smtClean="0">
                <a:solidFill>
                  <a:srgbClr val="002060"/>
                </a:solidFill>
              </a:rPr>
              <a:t>METODOLOGÍA</a:t>
            </a:r>
            <a:endParaRPr lang="es-ES" sz="1600" b="1" u="none" dirty="0">
              <a:solidFill>
                <a:srgbClr val="00206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051720" y="2204864"/>
            <a:ext cx="47525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_tradnl" sz="1400" dirty="0" smtClean="0">
                <a:solidFill>
                  <a:srgbClr val="002060"/>
                </a:solidFill>
              </a:rPr>
              <a:t>Cuestionario autocumplimentado. </a:t>
            </a:r>
          </a:p>
          <a:p>
            <a:pPr marL="0" lvl="1"/>
            <a:r>
              <a:rPr lang="es-ES_tradnl" sz="1400" dirty="0" smtClean="0">
                <a:solidFill>
                  <a:srgbClr val="002060"/>
                </a:solidFill>
              </a:rPr>
              <a:t>Año 2010 estudio realizado por Renfe Operadora</a:t>
            </a:r>
          </a:p>
          <a:p>
            <a:pPr marL="0" lvl="1"/>
            <a:r>
              <a:rPr lang="es-ES_tradnl" sz="1400" dirty="0" smtClean="0">
                <a:solidFill>
                  <a:srgbClr val="002060"/>
                </a:solidFill>
              </a:rPr>
              <a:t>Muestra no aleatoria. </a:t>
            </a:r>
          </a:p>
          <a:p>
            <a:pPr marL="0" lvl="1"/>
            <a:endParaRPr lang="es-ES_tradnl" sz="1400" dirty="0" smtClean="0">
              <a:solidFill>
                <a:srgbClr val="002060"/>
              </a:solidFill>
            </a:endParaRPr>
          </a:p>
          <a:p>
            <a:pPr marL="0" lvl="1"/>
            <a:r>
              <a:rPr lang="es-ES_tradnl" sz="1400" dirty="0" smtClean="0">
                <a:solidFill>
                  <a:srgbClr val="002060"/>
                </a:solidFill>
              </a:rPr>
              <a:t>Se obtuvieron 40.663 cuestionarios válidos, que representan un universo de 20.685.810 viajeros. </a:t>
            </a:r>
          </a:p>
          <a:p>
            <a:pPr marL="809625" lvl="1" indent="-266700"/>
            <a:endParaRPr lang="es-ES_tradnl" sz="1400" dirty="0" smtClean="0">
              <a:solidFill>
                <a:srgbClr val="002060"/>
              </a:solidFill>
            </a:endParaRPr>
          </a:p>
          <a:p>
            <a:pPr marL="538163" lvl="1" indent="-269875">
              <a:buFont typeface="Wingdings" pitchFamily="2" charset="2"/>
              <a:buNone/>
            </a:pPr>
            <a:r>
              <a:rPr lang="es-ES_tradnl" sz="1400" i="1" dirty="0" smtClean="0">
                <a:solidFill>
                  <a:srgbClr val="002060"/>
                </a:solidFill>
              </a:rPr>
              <a:t>	NOTA: (Las cifras de ponderación no corresponden con los viajeros totales, sino con los tramos de encuesta y circulaciones de las que ha sido posible obtener muestra válida)</a:t>
            </a:r>
          </a:p>
          <a:p>
            <a:pPr>
              <a:buClr>
                <a:schemeClr val="accent2"/>
              </a:buClr>
            </a:pPr>
            <a:endParaRPr lang="es-ES" sz="12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ES_tradnl" sz="1200" dirty="0" smtClean="0"/>
          </a:p>
          <a:p>
            <a:fld id="{F4D9FED1-61A1-4117-B236-1E7CE0A7876D}" type="slidenum">
              <a:rPr lang="es-ES_tradnl" sz="1200" smtClean="0"/>
              <a:pPr/>
              <a:t>19</a:t>
            </a:fld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7020272" y="900113"/>
            <a:ext cx="1584176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u="none" dirty="0" smtClean="0">
                <a:solidFill>
                  <a:schemeClr val="bg1"/>
                </a:solidFill>
              </a:rPr>
              <a:t>INDICE</a:t>
            </a:r>
            <a:endParaRPr lang="es-ES" b="1" u="none" dirty="0">
              <a:solidFill>
                <a:schemeClr val="bg1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755576" y="1988840"/>
            <a:ext cx="777686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solidFill>
                  <a:srgbClr val="002060"/>
                </a:solidFill>
                <a:latin typeface="+mj-lt"/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+mj-lt"/>
              </a:rPr>
              <a:t>  </a:t>
            </a:r>
            <a:r>
              <a:rPr lang="es-ES" sz="2000" dirty="0" smtClean="0">
                <a:solidFill>
                  <a:srgbClr val="002060"/>
                </a:solidFill>
              </a:rPr>
              <a:t>ESTUDIO INFOADEX DE LA INVERSIÓN PUBLICITARIA EN ESPAÑA 2010</a:t>
            </a:r>
            <a:endParaRPr lang="es-ES" sz="2000" dirty="0" smtClean="0">
              <a:solidFill>
                <a:srgbClr val="002060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</a:rPr>
              <a:t>  IMAGEN DE MARCA RENFE</a:t>
            </a:r>
            <a:endParaRPr lang="es-ES" sz="2000" dirty="0" smtClean="0">
              <a:solidFill>
                <a:srgbClr val="002060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</a:rPr>
              <a:t>  ANÁLISIS DE LA EFICACIA PUBLICITARIA DE LOS SOPORTES COMFERSA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</a:rPr>
              <a:t>  ENCUESTA PRODUCTO RENFE AVE- LARGA DISTANCIA (Variables socio</a:t>
            </a:r>
          </a:p>
          <a:p>
            <a:r>
              <a:rPr lang="es-ES" sz="2000" dirty="0" smtClean="0">
                <a:solidFill>
                  <a:srgbClr val="002060"/>
                </a:solidFill>
              </a:rPr>
              <a:t>    demográficas por corredores)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</a:rPr>
              <a:t>TRANSPORTE DE VIAJEROS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</a:rPr>
              <a:t>CERCANÍAS MADRID (encuesta calidad 2011)</a:t>
            </a:r>
          </a:p>
          <a:p>
            <a:pPr>
              <a:buFont typeface="Arial" pitchFamily="34" charset="0"/>
              <a:buChar char="•"/>
            </a:pPr>
            <a:endParaRPr lang="es-ES" sz="20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es-ES" sz="2000" u="none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627784" y="900113"/>
            <a:ext cx="5922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u="none" dirty="0" smtClean="0">
                <a:solidFill>
                  <a:schemeClr val="bg1"/>
                </a:solidFill>
              </a:rPr>
              <a:t>ENCUESTA DE PRODUCTO RENFE  AVE- LARGA DISTANCIA</a:t>
            </a:r>
            <a:endParaRPr lang="es-ES" b="1" u="none" dirty="0">
              <a:solidFill>
                <a:schemeClr val="bg1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1835696" y="1772816"/>
            <a:ext cx="5184576" cy="410445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5" name="24 Tabla"/>
          <p:cNvGraphicFramePr>
            <a:graphicFrameLocks noGrp="1"/>
          </p:cNvGraphicFramePr>
          <p:nvPr/>
        </p:nvGraphicFramePr>
        <p:xfrm>
          <a:off x="2123728" y="2564904"/>
          <a:ext cx="468051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173"/>
                <a:gridCol w="1560173"/>
                <a:gridCol w="1560173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CORREDOR</a:t>
                      </a:r>
                      <a:r>
                        <a:rPr lang="es-ES" sz="10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latin typeface="Arial"/>
                        </a:rPr>
                        <a:t>% Hombres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latin typeface="Arial"/>
                        </a:rPr>
                        <a:t>% Mujeres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latin typeface="Arial"/>
                        </a:rPr>
                        <a:t>NORTE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51,5%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latin typeface="Arial"/>
                        </a:rPr>
                        <a:t>48,5%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latin typeface="Arial"/>
                        </a:rPr>
                        <a:t>NORDESTE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latin typeface="Arial"/>
                        </a:rPr>
                        <a:t>54,2%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45,8%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latin typeface="Arial"/>
                        </a:rPr>
                        <a:t>ESTE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latin typeface="Arial"/>
                        </a:rPr>
                        <a:t>50,5%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49,5%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latin typeface="Arial"/>
                        </a:rPr>
                        <a:t>SUR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latin typeface="Arial"/>
                        </a:rPr>
                        <a:t>53,1%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46,9%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latin typeface="Arial"/>
                        </a:rPr>
                        <a:t>TRANSVERSAL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51,8%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48,2%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 smtClean="0">
                          <a:latin typeface="Arial"/>
                        </a:rPr>
                        <a:t>TOTAL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51,6%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49,4%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3203848" y="1876762"/>
            <a:ext cx="2719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solidFill>
                  <a:srgbClr val="002060"/>
                </a:solidFill>
              </a:rPr>
              <a:t>SEXO (%) </a:t>
            </a:r>
            <a:endParaRPr lang="es-ES" sz="2000" b="1" u="none" dirty="0">
              <a:solidFill>
                <a:srgbClr val="002060"/>
              </a:solidFill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539552" y="1340768"/>
            <a:ext cx="66967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 smtClean="0">
                <a:solidFill>
                  <a:srgbClr val="002060"/>
                </a:solidFill>
              </a:rPr>
              <a:t>VARIABLES SOCIODEMOGRÁFICAS EN LOS DIFERENTES CORREDORES</a:t>
            </a:r>
            <a:endParaRPr lang="es-ES" sz="1600" b="1" u="none" dirty="0">
              <a:solidFill>
                <a:srgbClr val="00206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ES_tradnl" sz="1200" dirty="0" smtClean="0"/>
          </a:p>
          <a:p>
            <a:fld id="{F4D9FED1-61A1-4117-B236-1E7CE0A7876D}" type="slidenum">
              <a:rPr lang="es-ES_tradnl" sz="1200" smtClean="0"/>
              <a:pPr/>
              <a:t>20</a:t>
            </a:fld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627784" y="900113"/>
            <a:ext cx="5922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u="none" dirty="0" smtClean="0">
                <a:solidFill>
                  <a:schemeClr val="bg1"/>
                </a:solidFill>
              </a:rPr>
              <a:t>ENCUESTA DE PRODUCTO RENFE AVE- LARGA DISTANCIA</a:t>
            </a:r>
            <a:endParaRPr lang="es-ES" b="1" u="none" dirty="0">
              <a:solidFill>
                <a:schemeClr val="bg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467544" y="1700808"/>
            <a:ext cx="8280920" cy="424847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3635896" y="1844824"/>
            <a:ext cx="2016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solidFill>
                  <a:srgbClr val="002060"/>
                </a:solidFill>
              </a:rPr>
              <a:t>EDAD (%)</a:t>
            </a:r>
            <a:endParaRPr lang="es-ES" sz="2000" b="1" u="none" dirty="0">
              <a:solidFill>
                <a:srgbClr val="002060"/>
              </a:solidFill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979708" y="2420888"/>
          <a:ext cx="51845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5"/>
                <a:gridCol w="1296145"/>
                <a:gridCol w="1296145"/>
                <a:gridCol w="1296145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latin typeface="Arial"/>
                        </a:rPr>
                        <a:t> </a:t>
                      </a:r>
                      <a:r>
                        <a:rPr lang="es-ES" sz="1000" b="1" i="0" u="none" strike="noStrike" dirty="0" smtClean="0">
                          <a:latin typeface="Arial"/>
                        </a:rPr>
                        <a:t>CORREDOR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Hasta 25 </a:t>
                      </a:r>
                      <a:r>
                        <a:rPr lang="es-ES" sz="1000" b="1" i="0" u="none" strike="noStrike" dirty="0">
                          <a:latin typeface="Arial"/>
                        </a:rPr>
                        <a:t>años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De 26</a:t>
                      </a:r>
                      <a:r>
                        <a:rPr lang="es-ES" sz="1000" b="1" i="0" u="none" strike="noStrike" baseline="0" dirty="0" smtClean="0">
                          <a:latin typeface="Arial"/>
                        </a:rPr>
                        <a:t> a 54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55 y mas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NORTE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latin typeface="Arial"/>
                        </a:rPr>
                        <a:t>8,5%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latin typeface="Arial"/>
                        </a:rPr>
                        <a:t>68,8%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latin typeface="Arial"/>
                        </a:rPr>
                        <a:t>22,7%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NORDESTE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latin typeface="Arial"/>
                        </a:rPr>
                        <a:t>7,3%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latin typeface="Arial"/>
                        </a:rPr>
                        <a:t>72,4%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latin typeface="Arial"/>
                        </a:rPr>
                        <a:t>20,3%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ESTE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latin typeface="Arial"/>
                        </a:rPr>
                        <a:t>9,2%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latin typeface="Arial"/>
                        </a:rPr>
                        <a:t>68,4%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latin typeface="Arial"/>
                        </a:rPr>
                        <a:t>22,2%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SUR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latin typeface="Arial"/>
                        </a:rPr>
                        <a:t>7,8%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latin typeface="Arial"/>
                        </a:rPr>
                        <a:t>71,2%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latin typeface="Arial"/>
                        </a:rPr>
                        <a:t>21%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TRANSVERSAL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latin typeface="Arial"/>
                        </a:rPr>
                        <a:t>8,7%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latin typeface="Arial"/>
                        </a:rPr>
                        <a:t>70%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latin typeface="Arial"/>
                        </a:rPr>
                        <a:t>21,3%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TOTAL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8,3%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70,1%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21,5%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39552" y="1340768"/>
            <a:ext cx="65527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 smtClean="0">
                <a:solidFill>
                  <a:srgbClr val="002060"/>
                </a:solidFill>
              </a:rPr>
              <a:t>VARIABLES SOCIODEMOGRÁFICAS EN LOS DIFERENTES CORREDORES</a:t>
            </a:r>
            <a:endParaRPr lang="es-ES" sz="1600" b="1" u="none" dirty="0">
              <a:solidFill>
                <a:srgbClr val="00206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ES_tradnl" sz="1200" dirty="0" smtClean="0"/>
          </a:p>
          <a:p>
            <a:fld id="{F4D9FED1-61A1-4117-B236-1E7CE0A7876D}" type="slidenum">
              <a:rPr lang="es-ES_tradnl" sz="1200" smtClean="0"/>
              <a:pPr/>
              <a:t>21</a:t>
            </a:fld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627784" y="900113"/>
            <a:ext cx="5922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u="none" dirty="0" smtClean="0">
                <a:solidFill>
                  <a:schemeClr val="bg1"/>
                </a:solidFill>
              </a:rPr>
              <a:t>ENCUESTA DE PRODUCTO RENFE AVE- LARGA DISTANCIA</a:t>
            </a:r>
            <a:endParaRPr lang="es-ES" b="1" u="none" dirty="0">
              <a:solidFill>
                <a:schemeClr val="bg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755576" y="1772816"/>
            <a:ext cx="7704856" cy="410445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2051720" y="2564904"/>
          <a:ext cx="532859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197"/>
                <a:gridCol w="1776197"/>
                <a:gridCol w="1776197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latin typeface="Arial"/>
                        </a:rPr>
                        <a:t> </a:t>
                      </a:r>
                      <a:r>
                        <a:rPr lang="es-ES" sz="1000" b="1" i="0" u="none" strike="noStrike" dirty="0" smtClean="0">
                          <a:latin typeface="Arial"/>
                        </a:rPr>
                        <a:t>CORREDOR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PRIMARIOS Y SECUNDARIOS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UNIVERSITARIOS</a:t>
                      </a:r>
                      <a:r>
                        <a:rPr lang="es-ES" sz="1000" b="1" i="0" u="none" strike="noStrike" baseline="0" dirty="0" smtClean="0">
                          <a:latin typeface="Arial"/>
                        </a:rPr>
                        <a:t> Y POSTGRADO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latin typeface="Arial"/>
                        </a:rPr>
                        <a:t>NORTE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latin typeface="Arial"/>
                        </a:rPr>
                        <a:t>31,7%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latin typeface="Arial"/>
                        </a:rPr>
                        <a:t>71,4%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latin typeface="Arial"/>
                        </a:rPr>
                        <a:t>NORDESTE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latin typeface="Arial"/>
                        </a:rPr>
                        <a:t>29,4%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latin typeface="Arial"/>
                        </a:rPr>
                        <a:t>70,5%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latin typeface="Arial"/>
                        </a:rPr>
                        <a:t>ESTE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latin typeface="Arial"/>
                        </a:rPr>
                        <a:t>33,5%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latin typeface="Arial"/>
                        </a:rPr>
                        <a:t>66,5%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latin typeface="Arial"/>
                        </a:rPr>
                        <a:t>SUR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latin typeface="Arial"/>
                        </a:rPr>
                        <a:t>30,1%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latin typeface="Arial"/>
                        </a:rPr>
                        <a:t>70%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latin typeface="Arial"/>
                        </a:rPr>
                        <a:t>TRANSVERSAL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latin typeface="Arial"/>
                        </a:rPr>
                        <a:t>32,1%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latin typeface="Arial"/>
                        </a:rPr>
                        <a:t>67,9%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 smtClean="0">
                          <a:latin typeface="Arial"/>
                        </a:rPr>
                        <a:t>TOTAL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31,3%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69,2%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347864" y="1772816"/>
            <a:ext cx="2719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solidFill>
                  <a:srgbClr val="002060"/>
                </a:solidFill>
              </a:rPr>
              <a:t>ESTUDIOS (%) </a:t>
            </a:r>
            <a:endParaRPr lang="es-ES" sz="2000" b="1" u="none" dirty="0">
              <a:solidFill>
                <a:srgbClr val="002060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39552" y="1340768"/>
            <a:ext cx="70567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 smtClean="0">
                <a:solidFill>
                  <a:srgbClr val="002060"/>
                </a:solidFill>
              </a:rPr>
              <a:t>VARIABLES SOCIODEMOGRÁFICAS EN LOS DIFERENTES CORREDORES</a:t>
            </a:r>
            <a:endParaRPr lang="es-ES" sz="1600" b="1" u="none" dirty="0">
              <a:solidFill>
                <a:srgbClr val="00206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ES_tradnl" sz="1200" dirty="0" smtClean="0"/>
          </a:p>
          <a:p>
            <a:fld id="{F4D9FED1-61A1-4117-B236-1E7CE0A7876D}" type="slidenum">
              <a:rPr lang="es-ES_tradnl" sz="1200" smtClean="0"/>
              <a:pPr/>
              <a:t>22</a:t>
            </a:fld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627784" y="900113"/>
            <a:ext cx="5922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u="none" dirty="0" smtClean="0">
                <a:solidFill>
                  <a:schemeClr val="bg1"/>
                </a:solidFill>
              </a:rPr>
              <a:t>ENCUESTA DE PRODUCTO RENFE AVE- LARGA DISTANCIA</a:t>
            </a:r>
            <a:endParaRPr lang="es-ES" b="1" u="none" dirty="0">
              <a:solidFill>
                <a:schemeClr val="bg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39552" y="1772816"/>
            <a:ext cx="8136904" cy="410445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547664" y="2492896"/>
          <a:ext cx="640871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1027"/>
                <a:gridCol w="2055626"/>
                <a:gridCol w="1571949"/>
                <a:gridCol w="133011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CORREDOR</a:t>
                      </a:r>
                      <a:r>
                        <a:rPr lang="es-ES" sz="10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Directivos</a:t>
                      </a:r>
                      <a:r>
                        <a:rPr lang="es-ES" sz="1000" b="1" i="0" u="none" strike="noStrike" baseline="0" dirty="0" smtClean="0">
                          <a:latin typeface="Arial"/>
                        </a:rPr>
                        <a:t>, Empresarios y Profesionales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Empleados/funcionarios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Otros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NORTE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latin typeface="Arial"/>
                        </a:rPr>
                        <a:t>59,9%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14,8%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latin typeface="Arial"/>
                        </a:rPr>
                        <a:t>25,3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NORDESTE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latin typeface="Arial"/>
                        </a:rPr>
                        <a:t>67,7%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11,7%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latin typeface="Arial"/>
                        </a:rPr>
                        <a:t>20,4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latin typeface="Arial"/>
                        </a:rPr>
                        <a:t>ESTE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latin typeface="Arial"/>
                        </a:rPr>
                        <a:t>59,7%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14,0%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latin typeface="Arial"/>
                        </a:rPr>
                        <a:t>26,3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SUR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latin typeface="Arial"/>
                        </a:rPr>
                        <a:t>62,7%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14,7%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latin typeface="Arial"/>
                        </a:rPr>
                        <a:t>22,5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latin typeface="Arial"/>
                        </a:rPr>
                        <a:t>TRANSVERSAL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latin typeface="Arial"/>
                        </a:rPr>
                        <a:t>62,9%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13,1%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latin typeface="Arial"/>
                        </a:rPr>
                        <a:t>24,1</a:t>
                      </a:r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 smtClean="0">
                          <a:latin typeface="Arial"/>
                        </a:rPr>
                        <a:t>TOTAL</a:t>
                      </a:r>
                      <a:endParaRPr lang="es-ES" sz="9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62,5%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13,6%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23,7%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347864" y="1772816"/>
            <a:ext cx="2719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solidFill>
                  <a:srgbClr val="002060"/>
                </a:solidFill>
              </a:rPr>
              <a:t>PROFESIÓN (%) </a:t>
            </a:r>
            <a:endParaRPr lang="es-ES" sz="2000" b="1" u="none" dirty="0">
              <a:solidFill>
                <a:srgbClr val="002060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9552" y="1340768"/>
            <a:ext cx="69847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 smtClean="0">
                <a:solidFill>
                  <a:srgbClr val="002060"/>
                </a:solidFill>
              </a:rPr>
              <a:t>VARIABLES SOCIODEMOGRÁFICAS EN LOS DIFERENTES CORREDORES</a:t>
            </a:r>
            <a:endParaRPr lang="es-ES" sz="1600" b="1" u="none" dirty="0">
              <a:solidFill>
                <a:srgbClr val="002060"/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ES_tradnl" sz="1200" dirty="0" smtClean="0"/>
          </a:p>
          <a:p>
            <a:fld id="{F4D9FED1-61A1-4117-B236-1E7CE0A7876D}" type="slidenum">
              <a:rPr lang="es-ES_tradnl" sz="1200" smtClean="0"/>
              <a:pPr/>
              <a:t>23</a:t>
            </a:fld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627784" y="900113"/>
            <a:ext cx="5922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u="none" dirty="0" smtClean="0">
                <a:solidFill>
                  <a:schemeClr val="bg1"/>
                </a:solidFill>
              </a:rPr>
              <a:t>ENCUESTA DE PRODUCTO RENFE AVE- LARGA DISTANCIA</a:t>
            </a:r>
            <a:endParaRPr lang="es-ES" b="1" u="none" dirty="0">
              <a:solidFill>
                <a:schemeClr val="bg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755576" y="1844824"/>
            <a:ext cx="7704856" cy="403244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547663" y="2564904"/>
          <a:ext cx="626469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939"/>
                <a:gridCol w="1252939"/>
                <a:gridCol w="1252939"/>
                <a:gridCol w="1252939"/>
                <a:gridCol w="1252939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CORREDOR</a:t>
                      </a:r>
                      <a:r>
                        <a:rPr lang="es-ES" sz="10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Decisos </a:t>
                      </a:r>
                      <a:r>
                        <a:rPr lang="es-ES" sz="1000" b="1" i="0" u="none" strike="noStrike" dirty="0">
                          <a:latin typeface="Arial"/>
                        </a:rPr>
                        <a:t>Tren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Indecisos Avión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Indecisos </a:t>
                      </a:r>
                      <a:r>
                        <a:rPr lang="es-ES" sz="1000" b="1" i="0" u="none" strike="noStrike" dirty="0">
                          <a:latin typeface="Arial"/>
                        </a:rPr>
                        <a:t>Coche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Indecisos </a:t>
                      </a:r>
                      <a:r>
                        <a:rPr lang="es-ES" sz="1000" b="1" i="0" u="none" strike="noStrike" dirty="0">
                          <a:latin typeface="Arial"/>
                        </a:rPr>
                        <a:t>Bus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latin typeface="Arial"/>
                        </a:rPr>
                        <a:t>NORTE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48,6%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26,1%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16,0%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9,3%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latin typeface="Arial"/>
                        </a:rPr>
                        <a:t>NORDESTE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49,0%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31,1%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14,0%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6,0%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latin typeface="Arial"/>
                        </a:rPr>
                        <a:t>ESTE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48,6%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27,4%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15,6%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8,3%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latin typeface="Arial"/>
                        </a:rPr>
                        <a:t>SUR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48,7%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27,5%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16,1%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7,6%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latin typeface="Arial"/>
                        </a:rPr>
                        <a:t>TRANSVERSAL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48,8%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27,6%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15,7%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7,9%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 smtClean="0">
                          <a:latin typeface="Arial"/>
                        </a:rPr>
                        <a:t>TOTAL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48,7%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27,9%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15,4%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7,8%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347864" y="1948770"/>
            <a:ext cx="35283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solidFill>
                  <a:srgbClr val="002060"/>
                </a:solidFill>
              </a:rPr>
              <a:t>PLANTEAMIENTO VIAJE (%)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9552" y="1340768"/>
            <a:ext cx="66967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 smtClean="0">
                <a:solidFill>
                  <a:srgbClr val="002060"/>
                </a:solidFill>
              </a:rPr>
              <a:t>VARIABLES SOCIODEMOGRÁFICAS EN LOS DIFERENTES CORREDORES</a:t>
            </a:r>
            <a:endParaRPr lang="es-ES" sz="1600" b="1" u="none" dirty="0">
              <a:solidFill>
                <a:srgbClr val="002060"/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ES_tradnl" sz="1200" dirty="0" smtClean="0"/>
          </a:p>
          <a:p>
            <a:fld id="{F4D9FED1-61A1-4117-B236-1E7CE0A7876D}" type="slidenum">
              <a:rPr lang="es-ES_tradnl" sz="1200" smtClean="0"/>
              <a:pPr/>
              <a:t>24</a:t>
            </a:fld>
            <a:endParaRPr lang="es-ES_tradnl" sz="1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475656" y="537321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es-E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El 48,7% no dudan en coger el tren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627784" y="900113"/>
            <a:ext cx="5922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u="none" dirty="0" smtClean="0">
                <a:solidFill>
                  <a:schemeClr val="bg1"/>
                </a:solidFill>
              </a:rPr>
              <a:t>ENCUESTA DE PRODUCTO RENFE AVE- LARGA DISTANCIA</a:t>
            </a:r>
            <a:endParaRPr lang="es-ES" b="1" u="none" dirty="0">
              <a:solidFill>
                <a:schemeClr val="bg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755576" y="1844824"/>
            <a:ext cx="7704856" cy="403244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2123728" y="2564904"/>
          <a:ext cx="511257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/>
                <a:gridCol w="1022514"/>
                <a:gridCol w="1022514"/>
                <a:gridCol w="1022514"/>
                <a:gridCol w="1022514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CORREDOR</a:t>
                      </a:r>
                      <a:r>
                        <a:rPr lang="es-ES" sz="10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Solo </a:t>
                      </a:r>
                      <a:r>
                        <a:rPr lang="es-ES" sz="1000" b="1" i="0" u="none" strike="noStrike" dirty="0">
                          <a:latin typeface="Arial"/>
                        </a:rPr>
                        <a:t>Tren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Con Avión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Con </a:t>
                      </a:r>
                      <a:r>
                        <a:rPr lang="es-ES" sz="1000" b="1" i="0" u="none" strike="noStrike" dirty="0">
                          <a:latin typeface="Arial"/>
                        </a:rPr>
                        <a:t>Coche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Con </a:t>
                      </a:r>
                      <a:r>
                        <a:rPr lang="es-ES" sz="1000" b="1" i="0" u="none" strike="noStrike" dirty="0">
                          <a:latin typeface="Arial"/>
                        </a:rPr>
                        <a:t>Bus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latin typeface="Arial"/>
                        </a:rPr>
                        <a:t>NORTE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33,3%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25,4%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34,5%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6,7%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latin typeface="Arial"/>
                        </a:rPr>
                        <a:t>NORDESTE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34,7%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31,7%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28,9%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4,7%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latin typeface="Arial"/>
                        </a:rPr>
                        <a:t>ESTE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32,7%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27,0%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34,1%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6,3%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latin typeface="Arial"/>
                        </a:rPr>
                        <a:t>SUR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35,0%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26,2%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33,2%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5,6%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latin typeface="Arial"/>
                        </a:rPr>
                        <a:t>TRANSVERSAL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34,7%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26,8%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32,6%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5,9%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 smtClean="0">
                          <a:latin typeface="Arial"/>
                        </a:rPr>
                        <a:t>TOTAL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34%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27,4%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32,6%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5,7%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987824" y="1948770"/>
            <a:ext cx="36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solidFill>
                  <a:srgbClr val="002060"/>
                </a:solidFill>
              </a:rPr>
              <a:t>DISTRIBUCIÓN DE MODOS (%)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9552" y="1340768"/>
            <a:ext cx="70567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 smtClean="0">
                <a:solidFill>
                  <a:srgbClr val="002060"/>
                </a:solidFill>
              </a:rPr>
              <a:t>VARIABLES SOCIODEMOGRÁFICAS EN LOS DIFERENTES CORREDORES</a:t>
            </a:r>
            <a:endParaRPr lang="es-ES" sz="1600" b="1" u="none" dirty="0">
              <a:solidFill>
                <a:srgbClr val="002060"/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ES_tradnl" sz="1200" dirty="0" smtClean="0"/>
          </a:p>
          <a:p>
            <a:fld id="{F4D9FED1-61A1-4117-B236-1E7CE0A7876D}" type="slidenum">
              <a:rPr lang="es-ES_tradnl" sz="1200" smtClean="0"/>
              <a:pPr/>
              <a:t>25</a:t>
            </a:fld>
            <a:endParaRPr lang="es-ES_tradnl" sz="1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2555776" y="537321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es-E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El 34% solo utilizan el tren como transporte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627784" y="900113"/>
            <a:ext cx="5922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u="none" dirty="0" smtClean="0">
                <a:solidFill>
                  <a:schemeClr val="bg1"/>
                </a:solidFill>
              </a:rPr>
              <a:t>ENCUESTA DE PRODUCTO RENFE AVE- LARGA DISTANCIA</a:t>
            </a:r>
            <a:endParaRPr lang="es-ES" b="1" u="none" dirty="0">
              <a:solidFill>
                <a:schemeClr val="bg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95536" y="1700808"/>
            <a:ext cx="8208912" cy="417646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611558" y="2564904"/>
          <a:ext cx="777686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859"/>
                <a:gridCol w="952859"/>
                <a:gridCol w="952859"/>
                <a:gridCol w="952859"/>
                <a:gridCol w="952859"/>
                <a:gridCol w="952859"/>
                <a:gridCol w="952859"/>
                <a:gridCol w="1106856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latin typeface="Arial"/>
                        </a:rPr>
                        <a:t>2/3 v. semana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latin typeface="Arial"/>
                        </a:rPr>
                        <a:t>2 v semana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latin typeface="Arial"/>
                        </a:rPr>
                        <a:t>2 v c/15 </a:t>
                      </a:r>
                      <a:r>
                        <a:rPr lang="es-ES" sz="1000" b="1" i="0" u="none" strike="noStrike" dirty="0" smtClean="0">
                          <a:latin typeface="Arial"/>
                        </a:rPr>
                        <a:t>días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latin typeface="Arial"/>
                        </a:rPr>
                        <a:t>2 v al mes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latin typeface="Arial"/>
                        </a:rPr>
                        <a:t>2 v trimestre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latin typeface="Arial"/>
                        </a:rPr>
                        <a:t>2 vez al año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latin typeface="Arial"/>
                        </a:rPr>
                        <a:t>Primera vez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latin typeface="Arial"/>
                        </a:rPr>
                        <a:t>NORTE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3,3%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9,9%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11,5%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18,5%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25,0%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15,7%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16,1%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latin typeface="Arial"/>
                        </a:rPr>
                        <a:t>NORDESTE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3,2%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9,7%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11,9%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18,2%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24,6%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15,6%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16,8%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latin typeface="Arial"/>
                        </a:rPr>
                        <a:t>ESTE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3,2%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9,6%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11,7%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18,3%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24,6%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15,6%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17,0%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latin typeface="Arial"/>
                        </a:rPr>
                        <a:t>SUR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3,4%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10,0%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11,5%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18,3%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25,0%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15,8%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16,0%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latin typeface="Arial"/>
                        </a:rPr>
                        <a:t>TRANSVERSAL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3,4%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9,5%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11,4%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18,1%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24,5%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15,9%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17,2%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 smtClean="0">
                          <a:latin typeface="Arial"/>
                        </a:rPr>
                        <a:t>TOTAL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3,3%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9,7%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11,6%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18,28%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24,7%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15,72%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16,6%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987824" y="1772816"/>
            <a:ext cx="3312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solidFill>
                  <a:srgbClr val="002060"/>
                </a:solidFill>
              </a:rPr>
              <a:t>FRECUENCIA DEL VIAJE  (%)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9552" y="1340768"/>
            <a:ext cx="69127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 smtClean="0">
                <a:solidFill>
                  <a:srgbClr val="002060"/>
                </a:solidFill>
              </a:rPr>
              <a:t>VARIABLES SOCIODEMOGRÁFICAS EN LOS DIFERENTES CORREDORES</a:t>
            </a:r>
            <a:endParaRPr lang="es-ES" sz="1600" b="1" u="none" dirty="0">
              <a:solidFill>
                <a:srgbClr val="002060"/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ES_tradnl" sz="1200" dirty="0" smtClean="0"/>
          </a:p>
          <a:p>
            <a:fld id="{F4D9FED1-61A1-4117-B236-1E7CE0A7876D}" type="slidenum">
              <a:rPr lang="es-ES_tradnl" sz="1200" smtClean="0"/>
              <a:pPr/>
              <a:t>26</a:t>
            </a:fld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627784" y="900113"/>
            <a:ext cx="5922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u="none" dirty="0" smtClean="0">
                <a:solidFill>
                  <a:schemeClr val="bg1"/>
                </a:solidFill>
              </a:rPr>
              <a:t>ENCUESTA DE PRODUCTO RENFE AVE- LARGA DISTANCIA</a:t>
            </a:r>
            <a:endParaRPr lang="es-ES" b="1" u="none" dirty="0">
              <a:solidFill>
                <a:schemeClr val="bg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95536" y="1700808"/>
            <a:ext cx="8208912" cy="417646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354698"/>
              </p:ext>
            </p:extLst>
          </p:nvPr>
        </p:nvGraphicFramePr>
        <p:xfrm>
          <a:off x="1641415" y="2564904"/>
          <a:ext cx="571715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859"/>
                <a:gridCol w="952859"/>
                <a:gridCol w="902594"/>
                <a:gridCol w="1003124"/>
                <a:gridCol w="952859"/>
                <a:gridCol w="952859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latin typeface="Arial"/>
                        </a:rPr>
                        <a:t>Negocios/ </a:t>
                      </a:r>
                      <a:r>
                        <a:rPr lang="es-ES" sz="1000" b="1" i="0" u="none" strike="noStrike" dirty="0" smtClean="0">
                          <a:latin typeface="Arial"/>
                        </a:rPr>
                        <a:t>profesional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latin typeface="Arial"/>
                        </a:rPr>
                        <a:t>Familiar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latin typeface="Arial"/>
                        </a:rPr>
                        <a:t>Ocio/ </a:t>
                      </a:r>
                      <a:r>
                        <a:rPr lang="es-ES" sz="1000" b="1" i="0" u="none" strike="noStrike" dirty="0" smtClean="0">
                          <a:latin typeface="Arial"/>
                        </a:rPr>
                        <a:t>Turismo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latin typeface="Arial"/>
                        </a:rPr>
                        <a:t>Estudios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latin typeface="Arial"/>
                        </a:rPr>
                        <a:t>otros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latin typeface="Arial"/>
                        </a:rPr>
                        <a:t>NORTE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41,1%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27,3%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27,2%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0,2%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4,2%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latin typeface="Arial"/>
                        </a:rPr>
                        <a:t>NORDESTE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45,9%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24,1%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26,1%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latin typeface="Arial"/>
                        </a:rPr>
                        <a:t>0,2%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latin typeface="Arial"/>
                        </a:rPr>
                        <a:t>3,7%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latin typeface="Arial"/>
                        </a:rPr>
                        <a:t>ESTE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latin typeface="Arial"/>
                        </a:rPr>
                        <a:t>38,0%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30,0%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27,2%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latin typeface="Arial"/>
                        </a:rPr>
                        <a:t>0,2%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latin typeface="Arial"/>
                        </a:rPr>
                        <a:t>4,6%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latin typeface="Arial"/>
                        </a:rPr>
                        <a:t>SUR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latin typeface="Arial"/>
                        </a:rPr>
                        <a:t>43,2%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latin typeface="Arial"/>
                        </a:rPr>
                        <a:t>26,0%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26,8%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0,2%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3,9%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latin typeface="Arial"/>
                        </a:rPr>
                        <a:t>TRANSVERSAL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40,3%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27,6%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27,5%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0,2%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4,5%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 smtClean="0">
                          <a:latin typeface="Arial"/>
                        </a:rPr>
                        <a:t>TOTAL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41,7%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27%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26,9%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0,2%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4,1%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987824" y="1772816"/>
            <a:ext cx="3312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solidFill>
                  <a:srgbClr val="002060"/>
                </a:solidFill>
              </a:rPr>
              <a:t>MOTIVO DEL VIAJE (%)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9552" y="1340768"/>
            <a:ext cx="69127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 smtClean="0">
                <a:solidFill>
                  <a:srgbClr val="002060"/>
                </a:solidFill>
              </a:rPr>
              <a:t>VARIABLES SOCIODEMOGRÁFICAS EN LOS DIFERENTES CORREDORES</a:t>
            </a:r>
            <a:endParaRPr lang="es-ES" sz="1600" b="1" u="none" dirty="0">
              <a:solidFill>
                <a:srgbClr val="002060"/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ES_tradnl" sz="1200" dirty="0" smtClean="0"/>
          </a:p>
          <a:p>
            <a:fld id="{F4D9FED1-61A1-4117-B236-1E7CE0A7876D}" type="slidenum">
              <a:rPr lang="es-ES_tradnl" sz="1200" smtClean="0"/>
              <a:pPr/>
              <a:t>27</a:t>
            </a:fld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627784" y="900113"/>
            <a:ext cx="5922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u="none" dirty="0" smtClean="0">
                <a:solidFill>
                  <a:schemeClr val="bg1"/>
                </a:solidFill>
              </a:rPr>
              <a:t>ENCUESTA DE PRODUCTO RENFE AVE- LARGA DISTANCIA</a:t>
            </a:r>
            <a:endParaRPr lang="es-ES" b="1" u="none" dirty="0">
              <a:solidFill>
                <a:schemeClr val="bg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059832" y="1844824"/>
            <a:ext cx="2808312" cy="403244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3131840" y="2564905"/>
          <a:ext cx="2664297" cy="20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3"/>
                <a:gridCol w="768085"/>
                <a:gridCol w="888099"/>
              </a:tblGrid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CORREDOR</a:t>
                      </a:r>
                      <a:r>
                        <a:rPr lang="es-ES" sz="10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Satisfecho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No </a:t>
                      </a:r>
                      <a:r>
                        <a:rPr lang="es-ES" sz="1000" b="1" i="0" u="none" strike="noStrike" dirty="0">
                          <a:latin typeface="Arial"/>
                        </a:rPr>
                        <a:t>satisfecho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latin typeface="Arial"/>
                        </a:rPr>
                        <a:t>NORTE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87,7%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12,3%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latin typeface="Arial"/>
                        </a:rPr>
                        <a:t>NORDESTE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90,7%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9,3%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latin typeface="Arial"/>
                        </a:rPr>
                        <a:t>ESTE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86,1%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13,9%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latin typeface="Arial"/>
                        </a:rPr>
                        <a:t>SUR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88,9%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11,1%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latin typeface="Arial"/>
                        </a:rPr>
                        <a:t>TRANSVERSAL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88,5%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11,5%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 smtClean="0">
                          <a:latin typeface="Arial"/>
                        </a:rPr>
                        <a:t>TOTAL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88,3%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11,6%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059832" y="1988840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solidFill>
                  <a:srgbClr val="002060"/>
                </a:solidFill>
              </a:rPr>
              <a:t>SATISFACCIÓN (%)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6012160" y="1844824"/>
            <a:ext cx="2952328" cy="403244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6084168" y="2564904"/>
          <a:ext cx="2808312" cy="20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792088"/>
                <a:gridCol w="936104"/>
              </a:tblGrid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latin typeface="Arial"/>
                        </a:rPr>
                        <a:t> </a:t>
                      </a:r>
                      <a:r>
                        <a:rPr lang="es-ES" sz="1000" b="1" i="0" u="none" strike="noStrike" dirty="0" smtClean="0">
                          <a:latin typeface="Arial"/>
                        </a:rPr>
                        <a:t>CORREDOR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Si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No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latin typeface="Arial"/>
                        </a:rPr>
                        <a:t>NORTE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82,2%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17,8%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latin typeface="Arial"/>
                        </a:rPr>
                        <a:t>NORDESTE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87,7%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12,3%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latin typeface="Arial"/>
                        </a:rPr>
                        <a:t>ESTE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80,6%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19,4%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latin typeface="Arial"/>
                        </a:rPr>
                        <a:t>SUR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84,9%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15,1%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latin typeface="Arial"/>
                        </a:rPr>
                        <a:t>TRANSVERSAL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84,8%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15,2%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 smtClean="0">
                          <a:latin typeface="Arial"/>
                        </a:rPr>
                        <a:t>TOTAL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84%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15,9%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084168" y="1988840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solidFill>
                  <a:srgbClr val="002060"/>
                </a:solidFill>
              </a:rPr>
              <a:t>RECOMIENDA (%)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39552" y="1340768"/>
            <a:ext cx="75608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 smtClean="0">
                <a:solidFill>
                  <a:srgbClr val="002060"/>
                </a:solidFill>
              </a:rPr>
              <a:t>VARIABLES SOCIODEMOGRÁFICAS EN LOS DIFERENTES CORREDORES</a:t>
            </a:r>
            <a:endParaRPr lang="es-ES" sz="1600" b="1" u="none" dirty="0">
              <a:solidFill>
                <a:srgbClr val="002060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79512" y="1844824"/>
            <a:ext cx="2664296" cy="403244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251520" y="2564905"/>
          <a:ext cx="2520279" cy="20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672074"/>
                <a:gridCol w="840093"/>
              </a:tblGrid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CORREDOR</a:t>
                      </a:r>
                      <a:r>
                        <a:rPr lang="es-ES" sz="10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latin typeface="Arial"/>
                        </a:rPr>
                        <a:t>Fiel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latin typeface="Arial"/>
                        </a:rPr>
                        <a:t>Promiscuo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latin typeface="Arial"/>
                        </a:rPr>
                        <a:t>NORTE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59,3%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40,7%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latin typeface="Arial"/>
                        </a:rPr>
                        <a:t>NORDESTE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60,3%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39,7%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latin typeface="Arial"/>
                        </a:rPr>
                        <a:t>ESTE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58,7%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41,3%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latin typeface="Arial"/>
                        </a:rPr>
                        <a:t>SUR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60,7%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39,3%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latin typeface="Arial"/>
                        </a:rPr>
                        <a:t>TRANSVERSAL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60,2%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latin typeface="Arial"/>
                        </a:rPr>
                        <a:t>39,8%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 smtClean="0">
                          <a:latin typeface="Arial"/>
                        </a:rPr>
                        <a:t>TOTAL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59,8%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40,1%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02955" y="1988840"/>
            <a:ext cx="24688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solidFill>
                  <a:srgbClr val="002060"/>
                </a:solidFill>
              </a:rPr>
              <a:t>FIDELIDAD (%)</a:t>
            </a: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ES_tradnl" sz="1200" dirty="0" smtClean="0"/>
          </a:p>
          <a:p>
            <a:fld id="{F4D9FED1-61A1-4117-B236-1E7CE0A7876D}" type="slidenum">
              <a:rPr lang="es-ES_tradnl" sz="1200" smtClean="0"/>
              <a:pPr/>
              <a:t>28</a:t>
            </a:fld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589681" y="1702505"/>
            <a:ext cx="2398143" cy="1006415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002060"/>
                </a:solidFill>
              </a:rPr>
              <a:t>Viajeros:  20.685.810</a:t>
            </a:r>
          </a:p>
          <a:p>
            <a:pPr algn="ctr"/>
            <a:r>
              <a:rPr lang="es-ES" sz="1600" dirty="0" smtClean="0">
                <a:solidFill>
                  <a:srgbClr val="002060"/>
                </a:solidFill>
              </a:rPr>
              <a:t>Muestra: 40.663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89680" y="2854633"/>
            <a:ext cx="2398143" cy="1006415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002060"/>
                </a:solidFill>
              </a:rPr>
              <a:t>Varones: 51,6% </a:t>
            </a:r>
          </a:p>
          <a:p>
            <a:pPr algn="ctr"/>
            <a:r>
              <a:rPr lang="es-ES" sz="1600" dirty="0" smtClean="0">
                <a:solidFill>
                  <a:srgbClr val="002060"/>
                </a:solidFill>
              </a:rPr>
              <a:t>Mujeres: 49,4%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589681" y="4006761"/>
            <a:ext cx="2398143" cy="1006415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002060"/>
                </a:solidFill>
              </a:rPr>
              <a:t>El 70,1% tienen una edad comprendida entre 25 y 55 años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589681" y="5158889"/>
            <a:ext cx="2398143" cy="1006415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002060"/>
                </a:solidFill>
              </a:rPr>
              <a:t>El 69,2% tienen estudios universitarios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376114" y="1702505"/>
            <a:ext cx="2398143" cy="1006415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002060"/>
                </a:solidFill>
              </a:rPr>
              <a:t>El 78,7% tienen una situación laboral de ocupados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347864" y="4005064"/>
            <a:ext cx="2448272" cy="1006415"/>
          </a:xfrm>
          <a:prstGeom prst="roundRect">
            <a:avLst/>
          </a:prstGeom>
          <a:noFill/>
          <a:ln w="38100">
            <a:solidFill>
              <a:srgbClr val="002060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002060"/>
                </a:solidFill>
              </a:rPr>
              <a:t>El 42,8% viaja con una frecuencia de al menos 2 veces al mes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3347864" y="5158889"/>
            <a:ext cx="2448272" cy="1006415"/>
          </a:xfrm>
          <a:prstGeom prst="roundRect">
            <a:avLst/>
          </a:prstGeom>
          <a:noFill/>
          <a:ln w="38100">
            <a:solidFill>
              <a:srgbClr val="002060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002060"/>
                </a:solidFill>
              </a:rPr>
              <a:t>El 42% viaja por motivos laborales, profesionales o de negocios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6134297" y="1702505"/>
            <a:ext cx="2470151" cy="1006415"/>
          </a:xfrm>
          <a:prstGeom prst="roundRect">
            <a:avLst/>
          </a:prstGeom>
          <a:noFill/>
          <a:ln w="381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002060"/>
                </a:solidFill>
              </a:rPr>
              <a:t>El 34% viaja solo en tren sin combinar con otros medios de transporte</a:t>
            </a:r>
            <a:r>
              <a:rPr lang="es-ES" sz="1600" dirty="0" smtClean="0"/>
              <a:t>.</a:t>
            </a:r>
            <a:endParaRPr lang="es-ES" sz="1600" dirty="0"/>
          </a:p>
        </p:txBody>
      </p:sp>
      <p:pic>
        <p:nvPicPr>
          <p:cNvPr id="20" name="19 Imagen" descr="logo_renfe_24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196752"/>
            <a:ext cx="1014805" cy="483474"/>
          </a:xfrm>
          <a:prstGeom prst="rect">
            <a:avLst/>
          </a:prstGeom>
        </p:spPr>
      </p:pic>
      <p:sp>
        <p:nvSpPr>
          <p:cNvPr id="24" name="23 Rectángulo redondeado"/>
          <p:cNvSpPr/>
          <p:nvPr/>
        </p:nvSpPr>
        <p:spPr>
          <a:xfrm>
            <a:off x="3397993" y="2852936"/>
            <a:ext cx="2398143" cy="1006415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002060"/>
                </a:solidFill>
              </a:rPr>
              <a:t>El 62,5% son directivos o profesionales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6156176" y="2852936"/>
            <a:ext cx="2448272" cy="1006415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rgbClr val="002060"/>
                </a:solidFill>
              </a:rPr>
              <a:t>El 59,8% es fiel al tren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ES_tradnl" sz="1200" dirty="0" smtClean="0"/>
          </a:p>
          <a:p>
            <a:fld id="{F4D9FED1-61A1-4117-B236-1E7CE0A7876D}" type="slidenum">
              <a:rPr lang="es-ES_tradnl" sz="1200" smtClean="0"/>
              <a:pPr/>
              <a:t>29</a:t>
            </a:fld>
            <a:endParaRPr lang="es-ES_tradnl" sz="1200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6156176" y="4005064"/>
            <a:ext cx="2448272" cy="1006415"/>
          </a:xfrm>
          <a:prstGeom prst="roundRect">
            <a:avLst/>
          </a:prstGeom>
          <a:noFill/>
          <a:ln w="38100">
            <a:solidFill>
              <a:srgbClr val="002060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002060"/>
                </a:solidFill>
              </a:rPr>
              <a:t>El 83,3% declara estar satisfecho de haber viajado con Renfe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6156176" y="5158889"/>
            <a:ext cx="2448272" cy="1006415"/>
          </a:xfrm>
          <a:prstGeom prst="roundRect">
            <a:avLst/>
          </a:prstGeom>
          <a:noFill/>
          <a:ln w="38100">
            <a:solidFill>
              <a:srgbClr val="002060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rgbClr val="002060"/>
                </a:solidFill>
              </a:rPr>
              <a:t>El 84% recomienda utilizar el tren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259632" y="900113"/>
            <a:ext cx="72911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u="none" dirty="0" smtClean="0">
                <a:solidFill>
                  <a:schemeClr val="bg1"/>
                </a:solidFill>
              </a:rPr>
              <a:t>ENCUESTA DE PRODUCTO RENFE AVE- LARGA DISTANCIA. CONCLUSIONES</a:t>
            </a:r>
            <a:endParaRPr lang="es-ES" b="1" u="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043608" y="900113"/>
            <a:ext cx="7723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 smtClean="0">
                <a:solidFill>
                  <a:schemeClr val="bg1"/>
                </a:solidFill>
              </a:rPr>
              <a:t>ESTUDIO INFOADEX DE LA INVERSIÓN PUBLICITARIA EN ESPAÑA 2010</a:t>
            </a:r>
            <a:endParaRPr lang="es-ES" b="1" u="none" dirty="0">
              <a:solidFill>
                <a:schemeClr val="bg1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467544" y="1412776"/>
            <a:ext cx="8424936" cy="468052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3" name="2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033520"/>
              </p:ext>
            </p:extLst>
          </p:nvPr>
        </p:nvGraphicFramePr>
        <p:xfrm>
          <a:off x="1259632" y="1916832"/>
          <a:ext cx="6984776" cy="3505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432"/>
                <a:gridCol w="1222336"/>
                <a:gridCol w="1222336"/>
                <a:gridCol w="1396956"/>
                <a:gridCol w="1047716"/>
              </a:tblGrid>
              <a:tr h="331037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EXTERIOR</a:t>
                      </a:r>
                      <a:endParaRPr lang="es-ES" sz="9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endParaRPr lang="es-ES" sz="9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es-ES" sz="9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es-ES" sz="9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lang="es-ES" sz="900" b="1" i="0" u="none" strike="noStrik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2011/2010</a:t>
                      </a:r>
                      <a:endParaRPr lang="es-ES" sz="9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037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CABINAS</a:t>
                      </a:r>
                      <a:r>
                        <a:rPr lang="es-ES" sz="900" b="0" i="0" u="none" strike="noStrike" baseline="0" dirty="0" smtClean="0">
                          <a:solidFill>
                            <a:srgbClr val="002060"/>
                          </a:solidFill>
                          <a:latin typeface="Arial"/>
                        </a:rPr>
                        <a:t> TELEFÓNICAS</a:t>
                      </a:r>
                      <a:endParaRPr lang="es-ES" sz="9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8,5</a:t>
                      </a:r>
                      <a:endParaRPr lang="es-ES" sz="9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12,4</a:t>
                      </a:r>
                      <a:endParaRPr lang="es-ES" sz="9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14,1</a:t>
                      </a:r>
                      <a:endParaRPr lang="es-ES" sz="9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14,3%</a:t>
                      </a:r>
                      <a:endParaRPr lang="es-ES" sz="9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55372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CARTELERAS</a:t>
                      </a:r>
                      <a:endParaRPr lang="es-ES" sz="9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69,1</a:t>
                      </a:r>
                      <a:endParaRPr lang="es-ES" sz="9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65,1</a:t>
                      </a:r>
                      <a:endParaRPr lang="es-ES" sz="9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59,2</a:t>
                      </a:r>
                      <a:endParaRPr lang="es-ES" sz="9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-9%</a:t>
                      </a:r>
                      <a:endParaRPr lang="es-ES" sz="9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55372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LONAS</a:t>
                      </a:r>
                      <a:endParaRPr lang="es-ES" sz="9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19,6</a:t>
                      </a:r>
                      <a:endParaRPr lang="es-ES" sz="9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14,2</a:t>
                      </a:r>
                      <a:endParaRPr lang="es-ES" sz="9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12,7</a:t>
                      </a:r>
                      <a:endParaRPr lang="es-ES" sz="9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-10,8%</a:t>
                      </a:r>
                      <a:endParaRPr lang="es-ES" sz="9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55372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LUMINOSOS</a:t>
                      </a:r>
                      <a:endParaRPr lang="es-ES" sz="9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16,7</a:t>
                      </a:r>
                      <a:endParaRPr lang="es-ES" sz="9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15</a:t>
                      </a:r>
                      <a:endParaRPr lang="es-ES" sz="9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13,5</a:t>
                      </a:r>
                      <a:endParaRPr lang="es-ES" sz="9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-9,9%</a:t>
                      </a:r>
                      <a:endParaRPr lang="es-ES" sz="9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55372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MOBILIARIO EXTERIOR + INTERIOR</a:t>
                      </a:r>
                      <a:endParaRPr lang="es-ES" sz="9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223,4</a:t>
                      </a:r>
                      <a:endParaRPr lang="es-ES" sz="9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185,8</a:t>
                      </a:r>
                      <a:endParaRPr lang="es-ES" sz="9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178</a:t>
                      </a:r>
                      <a:endParaRPr lang="es-ES" sz="9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-4,2%</a:t>
                      </a:r>
                      <a:endParaRPr lang="es-ES" sz="9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55372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MONOPOSTES</a:t>
                      </a:r>
                      <a:endParaRPr lang="es-ES" sz="9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23,2</a:t>
                      </a:r>
                      <a:endParaRPr lang="es-ES" sz="9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21,9</a:t>
                      </a:r>
                      <a:endParaRPr lang="es-ES" sz="9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20,1</a:t>
                      </a:r>
                      <a:endParaRPr lang="es-ES" sz="9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-8,2%</a:t>
                      </a:r>
                      <a:endParaRPr lang="es-ES" sz="9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55372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TRANSPORTE</a:t>
                      </a:r>
                      <a:endParaRPr lang="es-ES" sz="9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80,2</a:t>
                      </a:r>
                      <a:endParaRPr lang="es-ES" sz="9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88,2</a:t>
                      </a:r>
                      <a:endParaRPr lang="es-ES" sz="9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88,5</a:t>
                      </a:r>
                      <a:endParaRPr lang="es-ES" sz="9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0,3%</a:t>
                      </a:r>
                      <a:endParaRPr lang="es-ES" sz="9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55372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OTROS</a:t>
                      </a:r>
                      <a:endParaRPr lang="es-ES" sz="9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10,1</a:t>
                      </a:r>
                      <a:endParaRPr lang="es-ES" sz="9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18,3</a:t>
                      </a:r>
                      <a:endParaRPr lang="es-ES" sz="9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16,7</a:t>
                      </a:r>
                      <a:endParaRPr lang="es-ES" sz="9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-8,5%</a:t>
                      </a:r>
                      <a:endParaRPr lang="es-ES" sz="9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55372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TOTAL EXTERIOR</a:t>
                      </a:r>
                      <a:endParaRPr lang="es-ES" sz="9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401,4</a:t>
                      </a:r>
                      <a:endParaRPr lang="es-ES" sz="9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420,8</a:t>
                      </a:r>
                      <a:endParaRPr lang="es-ES" sz="9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402,8</a:t>
                      </a:r>
                      <a:endParaRPr lang="es-ES" sz="9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-4,3%</a:t>
                      </a:r>
                      <a:endParaRPr lang="es-ES" sz="9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971600" y="1556792"/>
            <a:ext cx="53285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u="none" dirty="0" smtClean="0">
                <a:solidFill>
                  <a:srgbClr val="002060"/>
                </a:solidFill>
              </a:rPr>
              <a:t>INVERSIÓN REAL ESTIMADA EN PUBLICIDAD EXTERIOR (en millones de euros)</a:t>
            </a:r>
            <a:endParaRPr lang="es-ES" sz="1200" b="1" u="none" dirty="0">
              <a:solidFill>
                <a:srgbClr val="002060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467544" y="544522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es-E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La inversión publicitaria en el medio transporte, junto con las cabinas telefónicas, es la única que ha experimentado crecimiento durante los 2 últimos años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ES_tradnl" sz="1200" smtClean="0"/>
          </a:p>
          <a:p>
            <a:fld id="{F4D9FED1-61A1-4117-B236-1E7CE0A7876D}" type="slidenum">
              <a:rPr lang="es-ES_tradnl" sz="1200" smtClean="0"/>
              <a:pPr/>
              <a:t>3</a:t>
            </a:fld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8"/>
          <p:cNvSpPr txBox="1">
            <a:spLocks noChangeArrowheads="1"/>
          </p:cNvSpPr>
          <p:nvPr/>
        </p:nvSpPr>
        <p:spPr bwMode="auto">
          <a:xfrm>
            <a:off x="2771800" y="3212976"/>
            <a:ext cx="54726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4000" b="1" dirty="0" smtClean="0">
                <a:solidFill>
                  <a:srgbClr val="002060"/>
                </a:solidFill>
              </a:rPr>
              <a:t>TRANSPORTE VIAJEROS </a:t>
            </a:r>
          </a:p>
          <a:p>
            <a:pPr algn="ctr"/>
            <a:r>
              <a:rPr lang="es-ES" sz="3200" b="1" dirty="0" smtClean="0">
                <a:solidFill>
                  <a:srgbClr val="002060"/>
                </a:solidFill>
              </a:rPr>
              <a:t>INFORME 2011 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644008" y="900113"/>
            <a:ext cx="3744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u="none" dirty="0" smtClean="0">
                <a:solidFill>
                  <a:schemeClr val="bg1"/>
                </a:solidFill>
              </a:rPr>
              <a:t>TRANSPORTE DE VIAJEROS - INE 2011</a:t>
            </a:r>
            <a:endParaRPr lang="es-ES" b="1" u="none" dirty="0">
              <a:solidFill>
                <a:schemeClr val="bg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179512" y="1412776"/>
            <a:ext cx="8712968" cy="244827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323528" y="1772817"/>
          <a:ext cx="8208912" cy="1728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504056"/>
                <a:gridCol w="576064"/>
                <a:gridCol w="432048"/>
                <a:gridCol w="360040"/>
                <a:gridCol w="360040"/>
                <a:gridCol w="360040"/>
                <a:gridCol w="432048"/>
                <a:gridCol w="504056"/>
                <a:gridCol w="720080"/>
                <a:gridCol w="576064"/>
                <a:gridCol w="648072"/>
                <a:gridCol w="648072"/>
                <a:gridCol w="720080"/>
                <a:gridCol w="504056"/>
              </a:tblGrid>
              <a:tr h="331037">
                <a:tc>
                  <a:txBody>
                    <a:bodyPr/>
                    <a:lstStyle/>
                    <a:p>
                      <a:pPr algn="ctr" fontAlgn="b"/>
                      <a:endParaRPr lang="es-ES" sz="9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ENERO</a:t>
                      </a:r>
                      <a:endParaRPr lang="es-ES" sz="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FEBRERO</a:t>
                      </a:r>
                      <a:endParaRPr lang="es-ES" sz="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MARZO</a:t>
                      </a:r>
                      <a:endParaRPr lang="es-ES" sz="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ABRIL</a:t>
                      </a:r>
                      <a:endParaRPr lang="es-ES" sz="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MAYO</a:t>
                      </a:r>
                      <a:endParaRPr lang="es-ES" sz="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JUNIO</a:t>
                      </a:r>
                      <a:endParaRPr lang="es-ES" sz="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JULIO</a:t>
                      </a:r>
                      <a:endParaRPr lang="es-ES" sz="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AGOSTO</a:t>
                      </a:r>
                      <a:endParaRPr lang="es-ES" sz="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SEPTIEMBRE</a:t>
                      </a:r>
                      <a:endParaRPr lang="es-ES" sz="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OCTUBRE</a:t>
                      </a:r>
                      <a:endParaRPr lang="es-ES" sz="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NOVIEMBRE</a:t>
                      </a:r>
                      <a:endParaRPr lang="es-ES" sz="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DICIEMBRE</a:t>
                      </a:r>
                      <a:endParaRPr lang="es-ES" sz="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TOTAL</a:t>
                      </a:r>
                      <a:endParaRPr lang="es-ES" sz="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%</a:t>
                      </a:r>
                      <a:endParaRPr lang="es-ES" sz="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31037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Autobús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51167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53343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59514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53965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59358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58638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59568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52641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59524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59398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58089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54192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 dirty="0">
                          <a:latin typeface="Arial"/>
                        </a:rPr>
                        <a:t>679397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latin typeface="Arial"/>
                        </a:rPr>
                        <a:t>52,0%</a:t>
                      </a:r>
                    </a:p>
                  </a:txBody>
                  <a:tcPr marL="9525" marR="9525" marT="9525" marB="0" anchor="b"/>
                </a:tc>
              </a:tr>
              <a:tr h="355372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Ferrocarril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46447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47800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53366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47579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51824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50489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47169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34921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47416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53027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52008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47376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 dirty="0">
                          <a:latin typeface="Arial"/>
                        </a:rPr>
                        <a:t>579422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latin typeface="Arial"/>
                        </a:rPr>
                        <a:t>44,4%</a:t>
                      </a:r>
                    </a:p>
                  </a:txBody>
                  <a:tcPr marL="9525" marR="9525" marT="9525" marB="0" anchor="b"/>
                </a:tc>
              </a:tr>
              <a:tr h="355372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Aéreo (interior)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2556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2667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3229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3281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3227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3380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3843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3865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3487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3133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2758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2688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 dirty="0">
                          <a:latin typeface="Arial"/>
                        </a:rPr>
                        <a:t>38114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latin typeface="Arial"/>
                        </a:rPr>
                        <a:t>2,9%</a:t>
                      </a:r>
                    </a:p>
                  </a:txBody>
                  <a:tcPr marL="9525" marR="9525" marT="9525" marB="0" anchor="b"/>
                </a:tc>
              </a:tr>
              <a:tr h="355372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Marítimo (cabotaje)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416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381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421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622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683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799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1069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1451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929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704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526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526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 dirty="0">
                          <a:latin typeface="Arial"/>
                        </a:rPr>
                        <a:t>8527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latin typeface="Arial"/>
                        </a:rPr>
                        <a:t>0,7%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95536" y="1412776"/>
            <a:ext cx="27363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 smtClean="0">
                <a:solidFill>
                  <a:srgbClr val="002060"/>
                </a:solidFill>
              </a:rPr>
              <a:t>Viajeros transportados (miles)</a:t>
            </a:r>
            <a:endParaRPr lang="es-ES" sz="1600" b="1" u="none" dirty="0">
              <a:solidFill>
                <a:srgbClr val="002060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179512" y="3933056"/>
            <a:ext cx="8712968" cy="216024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79512" y="3933056"/>
            <a:ext cx="17281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 smtClean="0">
                <a:solidFill>
                  <a:srgbClr val="002060"/>
                </a:solidFill>
              </a:rPr>
              <a:t>Variación anual</a:t>
            </a:r>
            <a:endParaRPr lang="es-ES" sz="1600" b="1" u="none" dirty="0">
              <a:solidFill>
                <a:srgbClr val="002060"/>
              </a:solidFill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467544" y="4221088"/>
          <a:ext cx="8136902" cy="1728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806"/>
                <a:gridCol w="522553"/>
                <a:gridCol w="671854"/>
                <a:gridCol w="522553"/>
                <a:gridCol w="447903"/>
                <a:gridCol w="447903"/>
                <a:gridCol w="373252"/>
                <a:gridCol w="447903"/>
                <a:gridCol w="597204"/>
                <a:gridCol w="746505"/>
                <a:gridCol w="597204"/>
                <a:gridCol w="746505"/>
                <a:gridCol w="671854"/>
                <a:gridCol w="447903"/>
              </a:tblGrid>
              <a:tr h="331037">
                <a:tc>
                  <a:txBody>
                    <a:bodyPr/>
                    <a:lstStyle/>
                    <a:p>
                      <a:pPr algn="ctr" fontAlgn="b"/>
                      <a:endParaRPr lang="es-ES" sz="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ENERO</a:t>
                      </a:r>
                      <a:endParaRPr lang="es-ES" sz="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FEBRERO</a:t>
                      </a:r>
                      <a:endParaRPr lang="es-ES" sz="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MARZO</a:t>
                      </a:r>
                      <a:endParaRPr lang="es-ES" sz="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ABRIL</a:t>
                      </a:r>
                      <a:endParaRPr lang="es-ES" sz="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MAYO</a:t>
                      </a:r>
                      <a:endParaRPr lang="es-ES" sz="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JUNIO</a:t>
                      </a:r>
                      <a:endParaRPr lang="es-ES" sz="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JULIO</a:t>
                      </a:r>
                      <a:endParaRPr lang="es-ES" sz="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AGOSTO</a:t>
                      </a:r>
                      <a:endParaRPr lang="es-ES" sz="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SEPTIEMBRE</a:t>
                      </a:r>
                      <a:endParaRPr lang="es-ES" sz="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OCTUBRE</a:t>
                      </a:r>
                      <a:endParaRPr lang="es-ES" sz="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NOVIEMBRE</a:t>
                      </a:r>
                      <a:endParaRPr lang="es-ES" sz="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DICIEMBRE</a:t>
                      </a:r>
                      <a:endParaRPr lang="es-ES" sz="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MEDIA</a:t>
                      </a:r>
                      <a:endParaRPr lang="es-ES" sz="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31037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Autobús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-0,2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-0,5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-0,5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0,2</a:t>
                      </a:r>
                      <a:endParaRPr lang="es-ES" sz="10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55372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Ferrocarril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5,4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-1,5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3,6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5,2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3,1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3,4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2,3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2,5</a:t>
                      </a:r>
                      <a:endParaRPr lang="es-ES" sz="10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55372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Aéreo (interior)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2,7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-0,6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4,3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-0,2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-0,3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1,8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-0,4</a:t>
                      </a:r>
                      <a:endParaRPr lang="es-ES" sz="10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55372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Marítimo (cabotaje)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-3,5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-4,2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-18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5,6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-2,2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-5,7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15,4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12,2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5,9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9,5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-1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1,2</a:t>
                      </a:r>
                      <a:endParaRPr lang="es-ES" sz="10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2" name="1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ES_tradnl" sz="1200" dirty="0" smtClean="0"/>
          </a:p>
          <a:p>
            <a:fld id="{F4D9FED1-61A1-4117-B236-1E7CE0A7876D}" type="slidenum">
              <a:rPr lang="es-ES_tradnl" sz="1200" smtClean="0"/>
              <a:pPr/>
              <a:t>31</a:t>
            </a:fld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 redondeado"/>
          <p:cNvSpPr/>
          <p:nvPr/>
        </p:nvSpPr>
        <p:spPr>
          <a:xfrm>
            <a:off x="395536" y="1844824"/>
            <a:ext cx="3960440" cy="266429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8" name="17 Gráfico"/>
          <p:cNvGraphicFramePr/>
          <p:nvPr/>
        </p:nvGraphicFramePr>
        <p:xfrm>
          <a:off x="467544" y="2348880"/>
          <a:ext cx="374441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644008" y="900113"/>
            <a:ext cx="3744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u="none" dirty="0" smtClean="0">
                <a:solidFill>
                  <a:schemeClr val="bg1"/>
                </a:solidFill>
              </a:rPr>
              <a:t>TRANSPORTE DE VIAJEROS - INE 2011</a:t>
            </a:r>
            <a:endParaRPr lang="es-ES" b="1" u="none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331640" y="19168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RENFE Cercanías</a:t>
            </a:r>
            <a:endParaRPr lang="es-ES" dirty="0">
              <a:solidFill>
                <a:srgbClr val="002060"/>
              </a:solidFill>
            </a:endParaRPr>
          </a:p>
        </p:txBody>
      </p:sp>
      <p:graphicFrame>
        <p:nvGraphicFramePr>
          <p:cNvPr id="10" name="9 Gráfico"/>
          <p:cNvGraphicFramePr/>
          <p:nvPr/>
        </p:nvGraphicFramePr>
        <p:xfrm>
          <a:off x="4788024" y="2348880"/>
          <a:ext cx="345638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11 Rectángulo redondeado"/>
          <p:cNvSpPr/>
          <p:nvPr/>
        </p:nvSpPr>
        <p:spPr>
          <a:xfrm>
            <a:off x="4572000" y="1844824"/>
            <a:ext cx="3816424" cy="266429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5004048" y="184482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RENFE Media y Larga distancia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0" y="5877272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002060"/>
                </a:solidFill>
              </a:rPr>
              <a:t>Datos en miles</a:t>
            </a:r>
            <a:endParaRPr lang="es-ES" sz="1200" dirty="0">
              <a:solidFill>
                <a:srgbClr val="002060"/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ES_tradnl" sz="1200" smtClean="0"/>
          </a:p>
          <a:p>
            <a:fld id="{F4D9FED1-61A1-4117-B236-1E7CE0A7876D}" type="slidenum">
              <a:rPr lang="es-ES_tradnl" sz="1200" smtClean="0"/>
              <a:pPr/>
              <a:t>32</a:t>
            </a:fld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 redondeado"/>
          <p:cNvSpPr/>
          <p:nvPr/>
        </p:nvSpPr>
        <p:spPr>
          <a:xfrm>
            <a:off x="683568" y="1556792"/>
            <a:ext cx="7848872" cy="396044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8" name="17 Gráfico"/>
          <p:cNvGraphicFramePr/>
          <p:nvPr/>
        </p:nvGraphicFramePr>
        <p:xfrm>
          <a:off x="1547664" y="1628800"/>
          <a:ext cx="5856312" cy="3760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553694" y="900113"/>
            <a:ext cx="4050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u="none" dirty="0" smtClean="0">
                <a:solidFill>
                  <a:schemeClr val="bg1"/>
                </a:solidFill>
              </a:rPr>
              <a:t>TRANSPORTE DE VIAJEROS - INE 2011 </a:t>
            </a:r>
            <a:endParaRPr lang="es-ES" b="1" u="none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5877272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002060"/>
                </a:solidFill>
              </a:rPr>
              <a:t>Datos en miles</a:t>
            </a:r>
            <a:endParaRPr lang="es-ES" sz="1200" dirty="0">
              <a:solidFill>
                <a:srgbClr val="002060"/>
              </a:solidFill>
            </a:endParaRPr>
          </a:p>
        </p:txBody>
      </p:sp>
      <p:sp>
        <p:nvSpPr>
          <p:cNvPr id="6" name="CuadroTexto 8"/>
          <p:cNvSpPr txBox="1">
            <a:spLocks noChangeArrowheads="1"/>
          </p:cNvSpPr>
          <p:nvPr/>
        </p:nvSpPr>
        <p:spPr bwMode="auto">
          <a:xfrm>
            <a:off x="2267744" y="5661248"/>
            <a:ext cx="46805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es-ES" sz="1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La media y larga distancia tiene una tendencia al alza</a:t>
            </a:r>
            <a:endParaRPr lang="es-ES" sz="1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ES_tradnl" sz="1200" dirty="0" smtClean="0"/>
          </a:p>
          <a:p>
            <a:fld id="{F4D9FED1-61A1-4117-B236-1E7CE0A7876D}" type="slidenum">
              <a:rPr lang="es-ES_tradnl" sz="1200" smtClean="0"/>
              <a:pPr/>
              <a:t>33</a:t>
            </a:fld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2204864"/>
            <a:ext cx="388843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002060"/>
                </a:solidFill>
              </a:rPr>
              <a:t>Más de 104,7 millones de viajeros utilizan el transporte interurbano en diciembre, lo que supone un aumento interanual del 1,4%. El transporte por </a:t>
            </a:r>
            <a:r>
              <a:rPr lang="es-ES" sz="1200" b="1" dirty="0" smtClean="0">
                <a:solidFill>
                  <a:srgbClr val="002060"/>
                </a:solidFill>
              </a:rPr>
              <a:t>ferrocarril y el transporte por autobús experimentan subidas del 2,3% y del 0,8%, respectivamente. Por su parte, el </a:t>
            </a:r>
            <a:r>
              <a:rPr lang="es-ES" sz="1200" dirty="0" smtClean="0">
                <a:solidFill>
                  <a:srgbClr val="002060"/>
                </a:solidFill>
              </a:rPr>
              <a:t>transporte </a:t>
            </a:r>
            <a:r>
              <a:rPr lang="es-ES" sz="1200" b="1" dirty="0" smtClean="0">
                <a:solidFill>
                  <a:srgbClr val="002060"/>
                </a:solidFill>
              </a:rPr>
              <a:t>aéreo y el marítimo registran descensos del 1,5% y del 1,0%, respectivamente.</a:t>
            </a:r>
          </a:p>
          <a:p>
            <a:endParaRPr lang="es-ES" sz="1200" b="1" dirty="0" smtClean="0">
              <a:solidFill>
                <a:srgbClr val="002060"/>
              </a:solidFill>
            </a:endParaRPr>
          </a:p>
          <a:p>
            <a:r>
              <a:rPr lang="es-ES" sz="1200" dirty="0" smtClean="0">
                <a:solidFill>
                  <a:srgbClr val="002060"/>
                </a:solidFill>
              </a:rPr>
              <a:t>Cercanías aumenta en ambos tipos de transportes (un 1,9% en el autobús y un 1,4% en el ferroviario). </a:t>
            </a:r>
            <a:r>
              <a:rPr lang="es-ES" sz="1200" b="1" dirty="0" smtClean="0">
                <a:solidFill>
                  <a:srgbClr val="002060"/>
                </a:solidFill>
              </a:rPr>
              <a:t>La media distancia y larga distancia crece un 20,5% en el transporte por ferrocarril</a:t>
            </a:r>
            <a:r>
              <a:rPr lang="es-ES" sz="1200" dirty="0" smtClean="0">
                <a:solidFill>
                  <a:srgbClr val="002060"/>
                </a:solidFill>
              </a:rPr>
              <a:t> y disminuye un 1,8% en el transporte por autobús. </a:t>
            </a:r>
          </a:p>
          <a:p>
            <a:endParaRPr lang="es-ES" sz="1200" dirty="0" smtClean="0">
              <a:solidFill>
                <a:srgbClr val="002060"/>
              </a:solidFill>
            </a:endParaRPr>
          </a:p>
          <a:p>
            <a:r>
              <a:rPr lang="es-ES" sz="1200" dirty="0" smtClean="0">
                <a:solidFill>
                  <a:srgbClr val="002060"/>
                </a:solidFill>
              </a:rPr>
              <a:t>En todo el año 2011 el transporte interurbano registró un incremento del 1,2%. Todos los tipos de transportes experimentaron subidas, salvo el aéreo.</a:t>
            </a:r>
            <a:endParaRPr lang="es-ES" sz="1200" dirty="0">
              <a:solidFill>
                <a:srgbClr val="00206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499992" y="900113"/>
            <a:ext cx="39604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u="none" dirty="0" smtClean="0">
                <a:solidFill>
                  <a:schemeClr val="bg1"/>
                </a:solidFill>
              </a:rPr>
              <a:t>TRANSPORTE DE VIAJEROS - INE 2011</a:t>
            </a:r>
            <a:endParaRPr lang="es-ES" b="1" u="none" dirty="0">
              <a:solidFill>
                <a:schemeClr val="bg1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323528" y="1916832"/>
            <a:ext cx="3960440" cy="36004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4355976" y="1916832"/>
            <a:ext cx="4464496" cy="367240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7 Imagen" descr="grafic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492895"/>
            <a:ext cx="4128204" cy="2664298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1115616" y="566124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rgbClr val="002060"/>
                </a:solidFill>
              </a:rPr>
              <a:t>Los datos de transporte de viajeros del INE recogen los viajeros que suben  en las estaciones a los transportes</a:t>
            </a:r>
            <a:endParaRPr lang="es-ES" sz="1200" dirty="0">
              <a:solidFill>
                <a:srgbClr val="002060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ES_tradnl" sz="1200" dirty="0" smtClean="0"/>
          </a:p>
          <a:p>
            <a:fld id="{F4D9FED1-61A1-4117-B236-1E7CE0A7876D}" type="slidenum">
              <a:rPr lang="es-ES_tradnl" sz="1200" smtClean="0"/>
              <a:pPr/>
              <a:t>34</a:t>
            </a:fld>
            <a:endParaRPr lang="es-ES_tradnl" sz="1200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99592" y="1988840"/>
            <a:ext cx="25922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dirty="0" smtClean="0">
                <a:solidFill>
                  <a:srgbClr val="002060"/>
                </a:solidFill>
              </a:rPr>
              <a:t>RESUMEN NOTA PRENSA INE</a:t>
            </a:r>
            <a:endParaRPr lang="es-ES" sz="1200" b="1" u="none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8"/>
          <p:cNvSpPr txBox="1">
            <a:spLocks noChangeArrowheads="1"/>
          </p:cNvSpPr>
          <p:nvPr/>
        </p:nvSpPr>
        <p:spPr bwMode="auto">
          <a:xfrm>
            <a:off x="1547664" y="3212976"/>
            <a:ext cx="75963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4000" b="1" dirty="0" smtClean="0">
                <a:solidFill>
                  <a:srgbClr val="002060"/>
                </a:solidFill>
              </a:rPr>
              <a:t>FLUJO VIAJEROS EN ESTACIONES </a:t>
            </a:r>
          </a:p>
          <a:p>
            <a:pPr algn="ctr"/>
            <a:r>
              <a:rPr lang="es-ES" sz="3200" b="1" dirty="0" smtClean="0">
                <a:solidFill>
                  <a:srgbClr val="002060"/>
                </a:solidFill>
              </a:rPr>
              <a:t>DATOS ADIF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 redondeado"/>
          <p:cNvSpPr/>
          <p:nvPr/>
        </p:nvSpPr>
        <p:spPr>
          <a:xfrm>
            <a:off x="683568" y="1556792"/>
            <a:ext cx="7848872" cy="432048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779912" y="900113"/>
            <a:ext cx="4626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u="none" dirty="0" smtClean="0">
                <a:solidFill>
                  <a:schemeClr val="bg1"/>
                </a:solidFill>
              </a:rPr>
              <a:t>FLUJO DE VIAJEROS EN ESTACIONES ADIF</a:t>
            </a:r>
            <a:endParaRPr lang="es-ES" b="1" u="none" dirty="0">
              <a:solidFill>
                <a:schemeClr val="bg1"/>
              </a:solidFill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971600" y="2708920"/>
          <a:ext cx="7488830" cy="1397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242"/>
                <a:gridCol w="2127508"/>
                <a:gridCol w="1460890"/>
                <a:gridCol w="1716190"/>
              </a:tblGrid>
              <a:tr h="33103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TRANSPORTE (en miles)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TOTALES 2010</a:t>
                      </a:r>
                    </a:p>
                  </a:txBody>
                  <a:tcPr marL="9485" marR="9485" marT="948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TOTALES 2011</a:t>
                      </a:r>
                    </a:p>
                  </a:txBody>
                  <a:tcPr marL="9485" marR="9485" marT="948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CRECIMIENTO %</a:t>
                      </a:r>
                      <a:endParaRPr lang="es-ES" sz="12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485" marR="9485" marT="9485" marB="0" anchor="ctr"/>
                </a:tc>
              </a:tr>
              <a:tr h="35537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Media Distancia</a:t>
                      </a:r>
                    </a:p>
                  </a:txBody>
                  <a:tcPr marL="9485" marR="9485" marT="948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48.181</a:t>
                      </a:r>
                    </a:p>
                  </a:txBody>
                  <a:tcPr marL="9485" marR="9485" marT="948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49.264</a:t>
                      </a:r>
                    </a:p>
                  </a:txBody>
                  <a:tcPr marL="9485" marR="9485" marT="948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2,25%</a:t>
                      </a:r>
                      <a:endParaRPr lang="es-ES" sz="12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485" marR="9485" marT="9485" marB="0" anchor="b"/>
                </a:tc>
              </a:tr>
              <a:tr h="35537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Larga distancia y alta velocidad</a:t>
                      </a:r>
                    </a:p>
                  </a:txBody>
                  <a:tcPr marL="9485" marR="9485" marT="948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41.385</a:t>
                      </a:r>
                    </a:p>
                  </a:txBody>
                  <a:tcPr marL="9485" marR="9485" marT="948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43.996</a:t>
                      </a:r>
                    </a:p>
                  </a:txBody>
                  <a:tcPr marL="9485" marR="9485" marT="948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6,31%</a:t>
                      </a:r>
                      <a:endParaRPr lang="es-ES" sz="12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485" marR="9485" marT="9485" marB="0" anchor="b"/>
                </a:tc>
              </a:tr>
              <a:tr h="35537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TOTALES</a:t>
                      </a:r>
                    </a:p>
                  </a:txBody>
                  <a:tcPr marL="9485" marR="9485" marT="948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89.566</a:t>
                      </a:r>
                      <a:endParaRPr lang="es-ES" sz="12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485" marR="9485" marT="948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93.260</a:t>
                      </a:r>
                      <a:endParaRPr lang="es-ES" sz="12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485" marR="9485" marT="948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0" i="0" u="none" strike="no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4,1%</a:t>
                      </a:r>
                      <a:endParaRPr lang="es-ES" sz="12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485" marR="9485" marT="9485" marB="0" anchor="b"/>
                </a:tc>
              </a:tr>
            </a:tbl>
          </a:graphicData>
        </a:graphic>
      </p:graphicFrame>
      <p:sp>
        <p:nvSpPr>
          <p:cNvPr id="11" name="10 Rectángulo"/>
          <p:cNvSpPr/>
          <p:nvPr/>
        </p:nvSpPr>
        <p:spPr>
          <a:xfrm>
            <a:off x="2771800" y="1916832"/>
            <a:ext cx="3702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ES" b="1" dirty="0" smtClean="0">
                <a:solidFill>
                  <a:srgbClr val="002060"/>
                </a:solidFill>
                <a:latin typeface="Arial"/>
              </a:rPr>
              <a:t>Estaciones (flujo viajeros) ADIF </a:t>
            </a:r>
            <a:endParaRPr lang="es-ES" b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2" name="CuadroTexto 8"/>
          <p:cNvSpPr txBox="1">
            <a:spLocks noChangeArrowheads="1"/>
          </p:cNvSpPr>
          <p:nvPr/>
        </p:nvSpPr>
        <p:spPr bwMode="auto">
          <a:xfrm>
            <a:off x="1187624" y="4293096"/>
            <a:ext cx="7056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rgbClr val="002060"/>
                </a:solidFill>
                <a:latin typeface="+mj-lt"/>
              </a:rPr>
              <a:t>Los datos de estación de ADIF recogen los usuarios que están en las estaciones tanto si viajan como si no (Viajeros + acompañantes)  </a:t>
            </a:r>
            <a:endParaRPr lang="es-ES" sz="1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CuadroTexto 8"/>
          <p:cNvSpPr txBox="1">
            <a:spLocks noChangeArrowheads="1"/>
          </p:cNvSpPr>
          <p:nvPr/>
        </p:nvSpPr>
        <p:spPr bwMode="auto">
          <a:xfrm>
            <a:off x="1547664" y="5301208"/>
            <a:ext cx="62646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es-ES" sz="1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El flujo de viajeros en las estaciones se incrementa considerablemente  </a:t>
            </a:r>
            <a:endParaRPr lang="es-ES" sz="1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ES_tradnl" sz="1200" dirty="0" smtClean="0"/>
          </a:p>
          <a:p>
            <a:fld id="{F4D9FED1-61A1-4117-B236-1E7CE0A7876D}" type="slidenum">
              <a:rPr lang="es-ES_tradnl" sz="1200" smtClean="0"/>
              <a:pPr/>
              <a:t>36</a:t>
            </a:fld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8"/>
          <p:cNvSpPr txBox="1">
            <a:spLocks noChangeArrowheads="1"/>
          </p:cNvSpPr>
          <p:nvPr/>
        </p:nvSpPr>
        <p:spPr bwMode="auto">
          <a:xfrm>
            <a:off x="2771800" y="3212976"/>
            <a:ext cx="45365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</a:rPr>
              <a:t>CERCANÍAS MADRID</a:t>
            </a:r>
          </a:p>
          <a:p>
            <a:pPr algn="ctr"/>
            <a:r>
              <a:rPr lang="es-ES" sz="3200" dirty="0" smtClean="0">
                <a:solidFill>
                  <a:srgbClr val="002060"/>
                </a:solidFill>
              </a:rPr>
              <a:t>Encuesta de calidad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403648" y="900113"/>
            <a:ext cx="74168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u="none" dirty="0" smtClean="0">
                <a:solidFill>
                  <a:schemeClr val="bg1"/>
                </a:solidFill>
              </a:rPr>
              <a:t>TRÁFICO DE VIAJEROS SUBIDOS + BAJADOS 2010 - CERCANÍAS MADRID</a:t>
            </a:r>
            <a:endParaRPr lang="es-ES" sz="1600" b="1" u="none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932040" y="2204864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200" dirty="0">
              <a:solidFill>
                <a:srgbClr val="002060"/>
              </a:solidFill>
            </a:endParaRPr>
          </a:p>
        </p:txBody>
      </p:sp>
      <p:pic>
        <p:nvPicPr>
          <p:cNvPr id="17" name="16 Imagen" descr="Captura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700808"/>
            <a:ext cx="5184576" cy="4010016"/>
          </a:xfrm>
          <a:prstGeom prst="rect">
            <a:avLst/>
          </a:prstGeom>
        </p:spPr>
      </p:pic>
      <p:sp>
        <p:nvSpPr>
          <p:cNvPr id="18" name="17 Rectángulo redondeado"/>
          <p:cNvSpPr/>
          <p:nvPr/>
        </p:nvSpPr>
        <p:spPr>
          <a:xfrm>
            <a:off x="683568" y="1556792"/>
            <a:ext cx="7848872" cy="432048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ES_tradnl" sz="1200" dirty="0" smtClean="0"/>
          </a:p>
          <a:p>
            <a:fld id="{F4D9FED1-61A1-4117-B236-1E7CE0A7876D}" type="slidenum">
              <a:rPr lang="es-ES_tradnl" sz="1200" smtClean="0"/>
              <a:pPr/>
              <a:t>38</a:t>
            </a:fld>
            <a:endParaRPr lang="es-ES_tradnl" sz="12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0" y="5877272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002060"/>
                </a:solidFill>
              </a:rPr>
              <a:t>Datos en millones</a:t>
            </a:r>
            <a:endParaRPr lang="es-ES" sz="1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isanantonio\Desktop\Image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780928"/>
            <a:ext cx="1163637" cy="1395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ES_tradnl" sz="1200" dirty="0" smtClean="0"/>
          </a:p>
          <a:p>
            <a:fld id="{F4D9FED1-61A1-4117-B236-1E7CE0A7876D}" type="slidenum">
              <a:rPr lang="es-ES_tradnl" sz="1200" smtClean="0"/>
              <a:pPr/>
              <a:t>39</a:t>
            </a:fld>
            <a:endParaRPr lang="es-ES_tradnl" sz="1200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403648" y="900113"/>
            <a:ext cx="74168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u="none" dirty="0" smtClean="0">
                <a:solidFill>
                  <a:schemeClr val="bg1"/>
                </a:solidFill>
              </a:rPr>
              <a:t>TRÁFICO DE VIAJEROS SUBIDOS + BAJADOS 2010 - CERCANÍAS MADRID</a:t>
            </a:r>
            <a:endParaRPr lang="es-ES" sz="1600" b="1" u="none" dirty="0">
              <a:solidFill>
                <a:schemeClr val="bg1"/>
              </a:solidFill>
            </a:endParaRPr>
          </a:p>
        </p:txBody>
      </p:sp>
      <p:pic>
        <p:nvPicPr>
          <p:cNvPr id="11" name="10 Imagen" descr="MAPA_4.jpg"/>
          <p:cNvPicPr>
            <a:picLocks noChangeAspect="1"/>
          </p:cNvPicPr>
          <p:nvPr/>
        </p:nvPicPr>
        <p:blipFill>
          <a:blip r:embed="rId3" cstate="print"/>
          <a:srcRect l="8425" t="11151" r="3970"/>
          <a:stretch>
            <a:fillRect/>
          </a:stretch>
        </p:blipFill>
        <p:spPr>
          <a:xfrm rot="5400000">
            <a:off x="2132680" y="-252359"/>
            <a:ext cx="4734621" cy="8064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8"/>
          <p:cNvSpPr txBox="1">
            <a:spLocks noChangeArrowheads="1"/>
          </p:cNvSpPr>
          <p:nvPr/>
        </p:nvSpPr>
        <p:spPr bwMode="auto">
          <a:xfrm>
            <a:off x="758825" y="2852936"/>
            <a:ext cx="83851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</a:rPr>
              <a:t>IMAGEN DE MARCA RENFE</a:t>
            </a:r>
            <a:endParaRPr lang="es-ES" sz="3200" b="1" u="none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 redondeado"/>
          <p:cNvSpPr/>
          <p:nvPr/>
        </p:nvSpPr>
        <p:spPr>
          <a:xfrm>
            <a:off x="683568" y="1556792"/>
            <a:ext cx="7848872" cy="432048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771800" y="900113"/>
            <a:ext cx="56349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u="none" dirty="0" smtClean="0">
                <a:solidFill>
                  <a:schemeClr val="bg1"/>
                </a:solidFill>
              </a:rPr>
              <a:t>PERFIL SOCIODEMOGRÁFICO - CERCANÍAS MADRID 2011 </a:t>
            </a:r>
            <a:endParaRPr lang="es-ES" b="1" u="none" dirty="0">
              <a:solidFill>
                <a:schemeClr val="bg1"/>
              </a:solidFill>
            </a:endParaRPr>
          </a:p>
        </p:txBody>
      </p:sp>
      <p:pic>
        <p:nvPicPr>
          <p:cNvPr id="8" name="7 Imagen" descr="Captur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3" y="1844824"/>
            <a:ext cx="6840760" cy="3891742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ES_tradnl" sz="1200" dirty="0" smtClean="0"/>
          </a:p>
          <a:p>
            <a:fld id="{F4D9FED1-61A1-4117-B236-1E7CE0A7876D}" type="slidenum">
              <a:rPr lang="es-ES_tradnl" sz="1200" smtClean="0"/>
              <a:pPr/>
              <a:t>40</a:t>
            </a:fld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 redondeado"/>
          <p:cNvSpPr/>
          <p:nvPr/>
        </p:nvSpPr>
        <p:spPr>
          <a:xfrm>
            <a:off x="683568" y="1556792"/>
            <a:ext cx="7848872" cy="432048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051720" y="900113"/>
            <a:ext cx="63550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u="none" dirty="0" smtClean="0">
                <a:solidFill>
                  <a:schemeClr val="bg1"/>
                </a:solidFill>
              </a:rPr>
              <a:t>REGULARIDAD Y FRECUENCIA DE USO - CERCANÍAS MADRID 2011 </a:t>
            </a:r>
            <a:endParaRPr lang="es-ES" b="1" u="none" dirty="0">
              <a:solidFill>
                <a:schemeClr val="bg1"/>
              </a:solidFill>
            </a:endParaRPr>
          </a:p>
        </p:txBody>
      </p:sp>
      <p:pic>
        <p:nvPicPr>
          <p:cNvPr id="5" name="4 Imagen" descr="Captur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757182"/>
            <a:ext cx="6624736" cy="3937081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ES_tradnl" sz="1200" dirty="0" smtClean="0"/>
          </a:p>
          <a:p>
            <a:fld id="{F4D9FED1-61A1-4117-B236-1E7CE0A7876D}" type="slidenum">
              <a:rPr lang="es-ES_tradnl" sz="1200" smtClean="0"/>
              <a:pPr/>
              <a:t>41</a:t>
            </a:fld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 redondeado"/>
          <p:cNvSpPr/>
          <p:nvPr/>
        </p:nvSpPr>
        <p:spPr>
          <a:xfrm>
            <a:off x="683568" y="1556792"/>
            <a:ext cx="7848872" cy="432048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907704" y="900113"/>
            <a:ext cx="64990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u="none" dirty="0" smtClean="0">
                <a:solidFill>
                  <a:schemeClr val="bg1"/>
                </a:solidFill>
              </a:rPr>
              <a:t>UTILIZACIÓN OTROS MEDIOS TRANSPORTE - CERCANÍAS MADRID </a:t>
            </a:r>
            <a:endParaRPr lang="es-ES" b="1" u="none" dirty="0">
              <a:solidFill>
                <a:schemeClr val="bg1"/>
              </a:solidFill>
            </a:endParaRPr>
          </a:p>
        </p:txBody>
      </p:sp>
      <p:pic>
        <p:nvPicPr>
          <p:cNvPr id="6" name="5 Imagen" descr="Captur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844824"/>
            <a:ext cx="7051578" cy="3816424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ES_tradnl" sz="1200" dirty="0" smtClean="0"/>
          </a:p>
          <a:p>
            <a:fld id="{F4D9FED1-61A1-4117-B236-1E7CE0A7876D}" type="slidenum">
              <a:rPr lang="es-ES_tradnl" sz="1200" smtClean="0"/>
              <a:pPr/>
              <a:t>42</a:t>
            </a:fld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 redondeado"/>
          <p:cNvSpPr/>
          <p:nvPr/>
        </p:nvSpPr>
        <p:spPr>
          <a:xfrm>
            <a:off x="683568" y="1556792"/>
            <a:ext cx="7848872" cy="432048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283968" y="900113"/>
            <a:ext cx="41227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u="none" dirty="0" smtClean="0">
                <a:solidFill>
                  <a:schemeClr val="bg1"/>
                </a:solidFill>
              </a:rPr>
              <a:t>MOTIVO DEL VIAJE - CERCANÍAS MADRID 2011 </a:t>
            </a:r>
            <a:endParaRPr lang="es-ES" b="1" u="none" dirty="0">
              <a:solidFill>
                <a:schemeClr val="bg1"/>
              </a:solidFill>
            </a:endParaRPr>
          </a:p>
        </p:txBody>
      </p:sp>
      <p:pic>
        <p:nvPicPr>
          <p:cNvPr id="5" name="4 Imagen" descr="Captur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844824"/>
            <a:ext cx="7091100" cy="3574852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ES_tradnl" sz="1200" dirty="0" smtClean="0"/>
          </a:p>
          <a:p>
            <a:fld id="{F4D9FED1-61A1-4117-B236-1E7CE0A7876D}" type="slidenum">
              <a:rPr lang="es-ES_tradnl" sz="1200" smtClean="0"/>
              <a:pPr/>
              <a:t>43</a:t>
            </a:fld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 redondeado"/>
          <p:cNvSpPr/>
          <p:nvPr/>
        </p:nvSpPr>
        <p:spPr>
          <a:xfrm>
            <a:off x="683568" y="1556792"/>
            <a:ext cx="7848872" cy="432048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283968" y="900113"/>
            <a:ext cx="41227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u="none" dirty="0" smtClean="0">
                <a:solidFill>
                  <a:schemeClr val="bg1"/>
                </a:solidFill>
              </a:rPr>
              <a:t>MOTIVO DE USO - CERCANÍAS MADRID 2011 </a:t>
            </a:r>
            <a:endParaRPr lang="es-ES" b="1" u="none" dirty="0">
              <a:solidFill>
                <a:schemeClr val="bg1"/>
              </a:solidFill>
            </a:endParaRPr>
          </a:p>
        </p:txBody>
      </p:sp>
      <p:pic>
        <p:nvPicPr>
          <p:cNvPr id="6" name="5 Imagen" descr="Captura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844824"/>
            <a:ext cx="7420977" cy="3744416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ES_tradnl" sz="1200" dirty="0" smtClean="0"/>
          </a:p>
          <a:p>
            <a:fld id="{F4D9FED1-61A1-4117-B236-1E7CE0A7876D}" type="slidenum">
              <a:rPr lang="es-ES_tradnl" sz="1200" smtClean="0"/>
              <a:pPr/>
              <a:t>44</a:t>
            </a:fld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 redondeado"/>
          <p:cNvSpPr/>
          <p:nvPr/>
        </p:nvSpPr>
        <p:spPr>
          <a:xfrm>
            <a:off x="683568" y="1556792"/>
            <a:ext cx="7848872" cy="432048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401566" y="900113"/>
            <a:ext cx="52028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u="none" dirty="0" smtClean="0">
                <a:solidFill>
                  <a:schemeClr val="bg1"/>
                </a:solidFill>
              </a:rPr>
              <a:t>HÁBITOS DE UTILIZACIÓN - CERCANÍAS MADRID 2011 </a:t>
            </a:r>
            <a:endParaRPr lang="es-ES" b="1" u="none" dirty="0">
              <a:solidFill>
                <a:schemeClr val="bg1"/>
              </a:solidFill>
            </a:endParaRPr>
          </a:p>
        </p:txBody>
      </p:sp>
      <p:pic>
        <p:nvPicPr>
          <p:cNvPr id="5" name="4 Imagen" descr="Captura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772816"/>
            <a:ext cx="7200800" cy="3817509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ES_tradnl" sz="1200" dirty="0" smtClean="0"/>
          </a:p>
          <a:p>
            <a:fld id="{F4D9FED1-61A1-4117-B236-1E7CE0A7876D}" type="slidenum">
              <a:rPr lang="es-ES_tradnl" sz="1200" smtClean="0"/>
              <a:pPr/>
              <a:t>45</a:t>
            </a:fld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779912" y="900113"/>
            <a:ext cx="49868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u="none" dirty="0" smtClean="0">
                <a:solidFill>
                  <a:schemeClr val="bg1"/>
                </a:solidFill>
              </a:rPr>
              <a:t>CERCANIAS MADRID. CONCLUSIONES</a:t>
            </a:r>
            <a:endParaRPr lang="es-ES" b="1" u="none" dirty="0">
              <a:solidFill>
                <a:schemeClr val="bg1"/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971600" y="1772816"/>
            <a:ext cx="756084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300" dirty="0" smtClean="0">
                <a:solidFill>
                  <a:srgbClr val="002060"/>
                </a:solidFill>
              </a:rPr>
              <a:t> 867.916 personas  utilizan diariamente las Cercanías de Madrid</a:t>
            </a:r>
          </a:p>
          <a:p>
            <a:pPr>
              <a:buFont typeface="Arial" pitchFamily="34" charset="0"/>
              <a:buChar char="•"/>
            </a:pPr>
            <a:endParaRPr lang="es-ES" sz="13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1300" dirty="0" smtClean="0">
                <a:solidFill>
                  <a:srgbClr val="002060"/>
                </a:solidFill>
              </a:rPr>
              <a:t> Atocha Cercanías tiene un flujo diario de viajeros de 343.841 personas</a:t>
            </a:r>
          </a:p>
          <a:p>
            <a:pPr>
              <a:buFont typeface="Arial" pitchFamily="34" charset="0"/>
              <a:buChar char="•"/>
            </a:pPr>
            <a:endParaRPr lang="es-ES" sz="13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1300" dirty="0" smtClean="0">
                <a:solidFill>
                  <a:srgbClr val="002060"/>
                </a:solidFill>
              </a:rPr>
              <a:t> El nivel de estudios predominante son los medios, en un 50,3%</a:t>
            </a:r>
          </a:p>
          <a:p>
            <a:pPr>
              <a:buFont typeface="Arial" pitchFamily="34" charset="0"/>
              <a:buChar char="•"/>
            </a:pPr>
            <a:endParaRPr lang="es-ES" sz="13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1300" dirty="0" smtClean="0">
                <a:solidFill>
                  <a:srgbClr val="002060"/>
                </a:solidFill>
              </a:rPr>
              <a:t> Los encuestados tienen un perfil laboral de </a:t>
            </a:r>
            <a:r>
              <a:rPr lang="es-ES" sz="1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asalariado en un 69%</a:t>
            </a:r>
            <a:endParaRPr lang="es-ES" sz="13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es-ES" sz="13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1300" dirty="0" smtClean="0">
                <a:solidFill>
                  <a:srgbClr val="002060"/>
                </a:solidFill>
              </a:rPr>
              <a:t> El 38,8%  de los </a:t>
            </a:r>
            <a:r>
              <a:rPr lang="es-ES" sz="1300" dirty="0">
                <a:solidFill>
                  <a:srgbClr val="002060"/>
                </a:solidFill>
              </a:rPr>
              <a:t>encuestados </a:t>
            </a:r>
            <a:r>
              <a:rPr lang="es-ES" sz="1300" dirty="0" smtClean="0">
                <a:solidFill>
                  <a:srgbClr val="002060"/>
                </a:solidFill>
              </a:rPr>
              <a:t>tiene una edad comprendida entre los </a:t>
            </a:r>
            <a:r>
              <a:rPr lang="es-ES" sz="1300" dirty="0">
                <a:solidFill>
                  <a:srgbClr val="002060"/>
                </a:solidFill>
              </a:rPr>
              <a:t>30 </a:t>
            </a:r>
            <a:r>
              <a:rPr lang="es-ES" sz="1300" dirty="0" smtClean="0">
                <a:solidFill>
                  <a:srgbClr val="002060"/>
                </a:solidFill>
              </a:rPr>
              <a:t>y los </a:t>
            </a:r>
            <a:r>
              <a:rPr lang="es-ES" sz="1300" dirty="0">
                <a:solidFill>
                  <a:srgbClr val="002060"/>
                </a:solidFill>
              </a:rPr>
              <a:t>44 </a:t>
            </a:r>
            <a:r>
              <a:rPr lang="es-ES" sz="1300" dirty="0" smtClean="0">
                <a:solidFill>
                  <a:srgbClr val="002060"/>
                </a:solidFill>
              </a:rPr>
              <a:t>años</a:t>
            </a:r>
          </a:p>
          <a:p>
            <a:pPr>
              <a:buFont typeface="Arial" pitchFamily="34" charset="0"/>
              <a:buChar char="•"/>
            </a:pPr>
            <a:endParaRPr lang="es-ES" sz="13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1300" dirty="0" smtClean="0">
                <a:solidFill>
                  <a:srgbClr val="002060"/>
                </a:solidFill>
              </a:rPr>
              <a:t> Los utilizan como transporte regular en un 87,2% (Mínimo una vez semana)</a:t>
            </a:r>
          </a:p>
          <a:p>
            <a:pPr>
              <a:buFont typeface="Arial" pitchFamily="34" charset="0"/>
              <a:buChar char="•"/>
            </a:pPr>
            <a:endParaRPr lang="es-ES" sz="13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1300" dirty="0" smtClean="0">
                <a:solidFill>
                  <a:srgbClr val="002060"/>
                </a:solidFill>
              </a:rPr>
              <a:t> Un 65,6% lo utilizan para desplazarse a su trabajo</a:t>
            </a:r>
          </a:p>
          <a:p>
            <a:pPr>
              <a:buFont typeface="Arial" pitchFamily="34" charset="0"/>
              <a:buChar char="•"/>
            </a:pPr>
            <a:endParaRPr lang="es-ES" sz="13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1300" dirty="0" smtClean="0">
                <a:solidFill>
                  <a:srgbClr val="002060"/>
                </a:solidFill>
              </a:rPr>
              <a:t> El 59,1% de los encuestados valoran positivamente su rapidez</a:t>
            </a:r>
          </a:p>
          <a:p>
            <a:pPr>
              <a:buFont typeface="Arial" pitchFamily="34" charset="0"/>
              <a:buChar char="•"/>
            </a:pPr>
            <a:endParaRPr lang="es-ES" sz="13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1300" dirty="0" smtClean="0">
                <a:solidFill>
                  <a:srgbClr val="002060"/>
                </a:solidFill>
              </a:rPr>
              <a:t> El 69,8% tienen una antigüedad como clientes de mas de 24 meses</a:t>
            </a:r>
          </a:p>
          <a:p>
            <a:pPr>
              <a:buFont typeface="Arial" pitchFamily="34" charset="0"/>
              <a:buChar char="•"/>
            </a:pPr>
            <a:endParaRPr lang="es-ES" sz="13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1300" dirty="0" smtClean="0">
                <a:solidFill>
                  <a:srgbClr val="002060"/>
                </a:solidFill>
              </a:rPr>
              <a:t> Durante 2011 se han incorporado las estaciones Fuente de la Mora (5.502 viajeros día) y Aeropuerto T4 (3.219 viajeros día)</a:t>
            </a:r>
          </a:p>
          <a:p>
            <a:pPr>
              <a:buFont typeface="Arial" pitchFamily="34" charset="0"/>
              <a:buChar char="•"/>
            </a:pPr>
            <a:endParaRPr lang="es-ES" sz="1600" dirty="0" smtClean="0">
              <a:solidFill>
                <a:srgbClr val="002060"/>
              </a:solidFill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755576" y="1340768"/>
            <a:ext cx="7848872" cy="482453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ES_tradnl" sz="1200" dirty="0" smtClean="0"/>
          </a:p>
          <a:p>
            <a:fld id="{F4D9FED1-61A1-4117-B236-1E7CE0A7876D}" type="slidenum">
              <a:rPr lang="es-ES_tradnl" sz="1200" smtClean="0"/>
              <a:pPr/>
              <a:t>46</a:t>
            </a:fld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8"/>
          <p:cNvSpPr txBox="1">
            <a:spLocks noChangeArrowheads="1"/>
          </p:cNvSpPr>
          <p:nvPr/>
        </p:nvSpPr>
        <p:spPr bwMode="auto">
          <a:xfrm>
            <a:off x="755576" y="4365104"/>
            <a:ext cx="33123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1200" dirty="0" smtClean="0">
                <a:solidFill>
                  <a:srgbClr val="002060"/>
                </a:solidFill>
              </a:rPr>
              <a:t>Renfe, </a:t>
            </a:r>
            <a:r>
              <a:rPr lang="es-ES" sz="1200" dirty="0">
                <a:solidFill>
                  <a:srgbClr val="002060"/>
                </a:solidFill>
              </a:rPr>
              <a:t>y concretamente el genérico de </a:t>
            </a:r>
            <a:r>
              <a:rPr lang="es-ES" sz="1200" dirty="0" smtClean="0">
                <a:solidFill>
                  <a:srgbClr val="002060"/>
                </a:solidFill>
              </a:rPr>
              <a:t>marca, </a:t>
            </a:r>
            <a:r>
              <a:rPr lang="es-ES" sz="1200" b="1" dirty="0" smtClean="0">
                <a:solidFill>
                  <a:srgbClr val="002060"/>
                </a:solidFill>
              </a:rPr>
              <a:t>lidera el </a:t>
            </a:r>
            <a:r>
              <a:rPr lang="es-ES" sz="1200" b="1" dirty="0">
                <a:solidFill>
                  <a:srgbClr val="002060"/>
                </a:solidFill>
              </a:rPr>
              <a:t>conocimiento de empresas de transporte de </a:t>
            </a:r>
            <a:r>
              <a:rPr lang="es-ES" sz="1200" b="1" dirty="0" smtClean="0">
                <a:solidFill>
                  <a:srgbClr val="002060"/>
                </a:solidFill>
              </a:rPr>
              <a:t>viajeros</a:t>
            </a:r>
            <a:r>
              <a:rPr lang="es-ES" sz="1200" dirty="0" smtClean="0">
                <a:solidFill>
                  <a:srgbClr val="002060"/>
                </a:solidFill>
              </a:rPr>
              <a:t>.</a:t>
            </a:r>
            <a:endParaRPr lang="es-ES" sz="1200" dirty="0">
              <a:solidFill>
                <a:srgbClr val="002060"/>
              </a:solidFill>
            </a:endParaRPr>
          </a:p>
          <a:p>
            <a:pPr algn="just"/>
            <a:r>
              <a:rPr lang="es-ES" sz="1200" dirty="0" smtClean="0">
                <a:solidFill>
                  <a:srgbClr val="002060"/>
                </a:solidFill>
              </a:rPr>
              <a:t>En </a:t>
            </a:r>
            <a:r>
              <a:rPr lang="es-ES" sz="1200" dirty="0">
                <a:solidFill>
                  <a:srgbClr val="002060"/>
                </a:solidFill>
              </a:rPr>
              <a:t>2011 cae la notoriedad espontánea de las compañías de </a:t>
            </a:r>
            <a:r>
              <a:rPr lang="es-ES" sz="1200" dirty="0" smtClean="0">
                <a:solidFill>
                  <a:srgbClr val="002060"/>
                </a:solidFill>
              </a:rPr>
              <a:t>aviación</a:t>
            </a:r>
            <a:endParaRPr lang="es-ES" sz="1200" u="none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5004048" y="900113"/>
            <a:ext cx="376272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u="none" dirty="0" smtClean="0">
                <a:solidFill>
                  <a:schemeClr val="bg1"/>
                </a:solidFill>
              </a:rPr>
              <a:t>IMAGEN DE MARCA RENFE</a:t>
            </a:r>
            <a:endParaRPr lang="es-ES" b="1" u="none" dirty="0">
              <a:solidFill>
                <a:schemeClr val="bg1"/>
              </a:solidFill>
            </a:endParaRPr>
          </a:p>
        </p:txBody>
      </p:sp>
      <p:graphicFrame>
        <p:nvGraphicFramePr>
          <p:cNvPr id="25" name="24 Gráfico"/>
          <p:cNvGraphicFramePr/>
          <p:nvPr/>
        </p:nvGraphicFramePr>
        <p:xfrm>
          <a:off x="683568" y="2276872"/>
          <a:ext cx="3240360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8 Gráfico"/>
          <p:cNvGraphicFramePr/>
          <p:nvPr/>
        </p:nvGraphicFramePr>
        <p:xfrm>
          <a:off x="4644008" y="2204864"/>
          <a:ext cx="388843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11 Rectángulo redondeado"/>
          <p:cNvSpPr/>
          <p:nvPr/>
        </p:nvSpPr>
        <p:spPr>
          <a:xfrm>
            <a:off x="683568" y="1700808"/>
            <a:ext cx="3528392" cy="410445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115616" y="1916832"/>
            <a:ext cx="27191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000" b="1" u="none" dirty="0" smtClean="0">
                <a:solidFill>
                  <a:srgbClr val="002060"/>
                </a:solidFill>
              </a:rPr>
              <a:t>RECUERDO </a:t>
            </a:r>
            <a:r>
              <a:rPr lang="es-ES" sz="1000" b="1" dirty="0" smtClean="0">
                <a:solidFill>
                  <a:srgbClr val="002060"/>
                </a:solidFill>
              </a:rPr>
              <a:t>ESPONTÁNEO DE LA MARCA RENFE</a:t>
            </a:r>
            <a:endParaRPr lang="es-ES" sz="1000" b="1" u="none" dirty="0">
              <a:solidFill>
                <a:srgbClr val="002060"/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5652120" y="1916832"/>
            <a:ext cx="201622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000" b="1" u="none" dirty="0" smtClean="0">
                <a:solidFill>
                  <a:srgbClr val="002060"/>
                </a:solidFill>
              </a:rPr>
              <a:t>UTILIZACIÓN DEL TRANSPORTE</a:t>
            </a:r>
            <a:endParaRPr lang="es-ES" sz="1000" b="1" u="none" dirty="0">
              <a:solidFill>
                <a:srgbClr val="002060"/>
              </a:solidFill>
            </a:endParaRPr>
          </a:p>
        </p:txBody>
      </p:sp>
      <p:sp>
        <p:nvSpPr>
          <p:cNvPr id="21" name="CuadroTexto 8"/>
          <p:cNvSpPr txBox="1">
            <a:spLocks noChangeArrowheads="1"/>
          </p:cNvSpPr>
          <p:nvPr/>
        </p:nvSpPr>
        <p:spPr bwMode="auto">
          <a:xfrm>
            <a:off x="5004048" y="4365104"/>
            <a:ext cx="32403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rgbClr val="002060"/>
                </a:solidFill>
              </a:rPr>
              <a:t>RENFE sigue siendo el medio de transporte mas utilizado</a:t>
            </a:r>
            <a:endParaRPr lang="es-ES" sz="1200" b="1" dirty="0">
              <a:solidFill>
                <a:srgbClr val="002060"/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4860032" y="1700808"/>
            <a:ext cx="3528392" cy="410445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ES_tradnl" sz="1200" dirty="0" smtClean="0"/>
          </a:p>
          <a:p>
            <a:fld id="{F4D9FED1-61A1-4117-B236-1E7CE0A7876D}" type="slidenum">
              <a:rPr lang="es-ES_tradnl" sz="1200" smtClean="0"/>
              <a:pPr/>
              <a:t>5</a:t>
            </a:fld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Gráfico"/>
          <p:cNvGraphicFramePr/>
          <p:nvPr/>
        </p:nvGraphicFramePr>
        <p:xfrm>
          <a:off x="539552" y="2492896"/>
          <a:ext cx="3816424" cy="1872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10 Gráfico"/>
          <p:cNvGraphicFramePr/>
          <p:nvPr/>
        </p:nvGraphicFramePr>
        <p:xfrm>
          <a:off x="4860032" y="2348880"/>
          <a:ext cx="352839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12 Rectángulo redondeado"/>
          <p:cNvSpPr/>
          <p:nvPr/>
        </p:nvSpPr>
        <p:spPr>
          <a:xfrm>
            <a:off x="539552" y="2060848"/>
            <a:ext cx="3672408" cy="309634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403648" y="2204864"/>
            <a:ext cx="20882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000" b="1" u="none" dirty="0" smtClean="0">
                <a:solidFill>
                  <a:srgbClr val="002060"/>
                </a:solidFill>
              </a:rPr>
              <a:t>VALORACIÓN GENERAL RENFE</a:t>
            </a:r>
            <a:endParaRPr lang="es-ES" sz="1000" b="1" u="none" dirty="0">
              <a:solidFill>
                <a:srgbClr val="002060"/>
              </a:solidFill>
            </a:endParaRPr>
          </a:p>
        </p:txBody>
      </p:sp>
      <p:sp>
        <p:nvSpPr>
          <p:cNvPr id="15" name="CuadroTexto 8"/>
          <p:cNvSpPr txBox="1">
            <a:spLocks noChangeArrowheads="1"/>
          </p:cNvSpPr>
          <p:nvPr/>
        </p:nvSpPr>
        <p:spPr bwMode="auto">
          <a:xfrm>
            <a:off x="683568" y="4438853"/>
            <a:ext cx="33843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002060"/>
                </a:solidFill>
              </a:rPr>
              <a:t>Como empresa, </a:t>
            </a:r>
            <a:r>
              <a:rPr lang="es-ES" sz="1200" b="1" dirty="0">
                <a:solidFill>
                  <a:srgbClr val="002060"/>
                </a:solidFill>
              </a:rPr>
              <a:t>el consumidor cree que Renfe está bien o muy bien</a:t>
            </a:r>
            <a:r>
              <a:rPr lang="es-ES" sz="1200" dirty="0">
                <a:solidFill>
                  <a:srgbClr val="002060"/>
                </a:solidFill>
              </a:rPr>
              <a:t>, mejorando esta percepción frente </a:t>
            </a:r>
            <a:r>
              <a:rPr lang="es-ES" sz="1200" dirty="0" smtClean="0">
                <a:solidFill>
                  <a:srgbClr val="002060"/>
                </a:solidFill>
              </a:rPr>
              <a:t>al año 2010</a:t>
            </a:r>
            <a:endParaRPr lang="es-ES" sz="1200" u="none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4644008" y="2060848"/>
            <a:ext cx="3672408" cy="309634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5364088" y="2174667"/>
            <a:ext cx="23042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000" b="1" u="none" dirty="0" smtClean="0">
                <a:solidFill>
                  <a:srgbClr val="002060"/>
                </a:solidFill>
              </a:rPr>
              <a:t>TENDENCIA GENERAL RENFE</a:t>
            </a:r>
            <a:endParaRPr lang="es-ES" sz="1000" b="1" u="none" dirty="0">
              <a:solidFill>
                <a:srgbClr val="002060"/>
              </a:solidFill>
            </a:endParaRPr>
          </a:p>
        </p:txBody>
      </p:sp>
      <p:sp>
        <p:nvSpPr>
          <p:cNvPr id="20" name="CuadroTexto 8"/>
          <p:cNvSpPr txBox="1">
            <a:spLocks noChangeArrowheads="1"/>
          </p:cNvSpPr>
          <p:nvPr/>
        </p:nvSpPr>
        <p:spPr bwMode="auto">
          <a:xfrm>
            <a:off x="4932040" y="4437112"/>
            <a:ext cx="33123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002060"/>
                </a:solidFill>
              </a:rPr>
              <a:t>En </a:t>
            </a:r>
            <a:r>
              <a:rPr lang="es-ES" sz="1200" dirty="0" smtClean="0">
                <a:solidFill>
                  <a:srgbClr val="002060"/>
                </a:solidFill>
              </a:rPr>
              <a:t>general, </a:t>
            </a:r>
            <a:r>
              <a:rPr lang="es-ES" sz="1200" dirty="0">
                <a:solidFill>
                  <a:srgbClr val="002060"/>
                </a:solidFill>
              </a:rPr>
              <a:t>se cree que Renfe es </a:t>
            </a:r>
            <a:r>
              <a:rPr lang="es-ES" sz="1200" b="1" dirty="0">
                <a:solidFill>
                  <a:srgbClr val="002060"/>
                </a:solidFill>
              </a:rPr>
              <a:t>una empresa que </a:t>
            </a:r>
            <a:r>
              <a:rPr lang="es-ES" sz="1200" b="1" dirty="0" smtClean="0">
                <a:solidFill>
                  <a:srgbClr val="002060"/>
                </a:solidFill>
              </a:rPr>
              <a:t>mejora</a:t>
            </a:r>
            <a:endParaRPr lang="es-ES" sz="1200" b="1" u="none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004048" y="900113"/>
            <a:ext cx="376272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u="none" dirty="0" smtClean="0">
                <a:solidFill>
                  <a:schemeClr val="bg1"/>
                </a:solidFill>
              </a:rPr>
              <a:t>IMAGEN DE MARCA RENFE</a:t>
            </a:r>
            <a:endParaRPr lang="es-ES" b="1" u="none" dirty="0">
              <a:solidFill>
                <a:schemeClr val="bg1"/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ES_tradnl" sz="1200" dirty="0" smtClean="0"/>
          </a:p>
          <a:p>
            <a:fld id="{F4D9FED1-61A1-4117-B236-1E7CE0A7876D}" type="slidenum">
              <a:rPr lang="es-ES_tradnl" sz="1200" smtClean="0"/>
              <a:pPr/>
              <a:t>6</a:t>
            </a:fld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1 Gráfico"/>
          <p:cNvGraphicFramePr/>
          <p:nvPr/>
        </p:nvGraphicFramePr>
        <p:xfrm>
          <a:off x="683568" y="1484784"/>
          <a:ext cx="5112568" cy="1972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17 Rectángulo redondeado"/>
          <p:cNvSpPr/>
          <p:nvPr/>
        </p:nvSpPr>
        <p:spPr>
          <a:xfrm>
            <a:off x="611560" y="1340769"/>
            <a:ext cx="7848872" cy="2088231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6012160" y="3140968"/>
            <a:ext cx="2160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>
                <a:solidFill>
                  <a:srgbClr val="002060"/>
                </a:solidFill>
              </a:rPr>
              <a:t>Se toman como referencia 7 compañías</a:t>
            </a:r>
            <a:endParaRPr lang="es-ES" sz="900" dirty="0">
              <a:solidFill>
                <a:srgbClr val="002060"/>
              </a:solidFill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843808" y="1340768"/>
            <a:ext cx="32403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000" b="1" u="none" dirty="0" smtClean="0">
                <a:solidFill>
                  <a:srgbClr val="002060"/>
                </a:solidFill>
              </a:rPr>
              <a:t>REPUTACIÓN RENFE</a:t>
            </a:r>
            <a:endParaRPr lang="es-ES" sz="1000" b="1" u="none" dirty="0">
              <a:solidFill>
                <a:srgbClr val="002060"/>
              </a:solidFill>
            </a:endParaRPr>
          </a:p>
        </p:txBody>
      </p:sp>
      <p:sp>
        <p:nvSpPr>
          <p:cNvPr id="23" name="CuadroTexto 8"/>
          <p:cNvSpPr txBox="1">
            <a:spLocks noChangeArrowheads="1"/>
          </p:cNvSpPr>
          <p:nvPr/>
        </p:nvSpPr>
        <p:spPr bwMode="auto">
          <a:xfrm>
            <a:off x="6012160" y="1916832"/>
            <a:ext cx="23042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002060"/>
                </a:solidFill>
              </a:rPr>
              <a:t>Renfe es la compañía </a:t>
            </a:r>
            <a:r>
              <a:rPr lang="es-ES" sz="1200" b="1" dirty="0">
                <a:solidFill>
                  <a:srgbClr val="002060"/>
                </a:solidFill>
              </a:rPr>
              <a:t>con mejor reputación corporativa</a:t>
            </a:r>
            <a:r>
              <a:rPr lang="es-ES" sz="1200" dirty="0">
                <a:solidFill>
                  <a:srgbClr val="002060"/>
                </a:solidFill>
              </a:rPr>
              <a:t> de las </a:t>
            </a:r>
            <a:r>
              <a:rPr lang="es-ES" sz="1200" dirty="0" smtClean="0">
                <a:solidFill>
                  <a:srgbClr val="002060"/>
                </a:solidFill>
              </a:rPr>
              <a:t>analizadas</a:t>
            </a:r>
            <a:endParaRPr lang="es-ES" sz="1200" dirty="0">
              <a:solidFill>
                <a:srgbClr val="002060"/>
              </a:solidFill>
            </a:endParaRPr>
          </a:p>
        </p:txBody>
      </p:sp>
      <p:graphicFrame>
        <p:nvGraphicFramePr>
          <p:cNvPr id="24" name="23 Gráfico"/>
          <p:cNvGraphicFramePr/>
          <p:nvPr/>
        </p:nvGraphicFramePr>
        <p:xfrm>
          <a:off x="395536" y="3645024"/>
          <a:ext cx="5904656" cy="2566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24 Rectángulo redondeado"/>
          <p:cNvSpPr/>
          <p:nvPr/>
        </p:nvSpPr>
        <p:spPr>
          <a:xfrm>
            <a:off x="611560" y="3501008"/>
            <a:ext cx="7848872" cy="266429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699792" y="3501008"/>
            <a:ext cx="32403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000" b="1" u="none" dirty="0" smtClean="0">
                <a:solidFill>
                  <a:srgbClr val="002060"/>
                </a:solidFill>
              </a:rPr>
              <a:t>IMAGEN RENFE</a:t>
            </a:r>
            <a:endParaRPr lang="es-ES" sz="1000" b="1" u="none" dirty="0">
              <a:solidFill>
                <a:srgbClr val="002060"/>
              </a:solidFill>
            </a:endParaRPr>
          </a:p>
        </p:txBody>
      </p:sp>
      <p:sp>
        <p:nvSpPr>
          <p:cNvPr id="27" name="CuadroTexto 8"/>
          <p:cNvSpPr txBox="1">
            <a:spLocks noChangeArrowheads="1"/>
          </p:cNvSpPr>
          <p:nvPr/>
        </p:nvSpPr>
        <p:spPr bwMode="auto">
          <a:xfrm>
            <a:off x="6228184" y="3717032"/>
            <a:ext cx="21602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rgbClr val="002060"/>
                </a:solidFill>
              </a:rPr>
              <a:t>RENFE tiene una imagen </a:t>
            </a:r>
            <a:r>
              <a:rPr lang="es-ES" sz="1200" b="1" dirty="0" smtClean="0">
                <a:solidFill>
                  <a:srgbClr val="002060"/>
                </a:solidFill>
              </a:rPr>
              <a:t>muy estable</a:t>
            </a:r>
            <a:r>
              <a:rPr lang="es-ES" sz="1200" dirty="0">
                <a:solidFill>
                  <a:srgbClr val="002060"/>
                </a:solidFill>
              </a:rPr>
              <a:t>, como corresponde a </a:t>
            </a:r>
            <a:r>
              <a:rPr lang="es-ES" sz="1200" dirty="0" smtClean="0">
                <a:solidFill>
                  <a:srgbClr val="002060"/>
                </a:solidFill>
              </a:rPr>
              <a:t>una empresa </a:t>
            </a:r>
            <a:r>
              <a:rPr lang="es-ES" sz="1200" dirty="0">
                <a:solidFill>
                  <a:srgbClr val="002060"/>
                </a:solidFill>
              </a:rPr>
              <a:t>sólidamente asentada</a:t>
            </a:r>
            <a:r>
              <a:rPr lang="es-ES" sz="12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s-ES" sz="1200" dirty="0">
                <a:solidFill>
                  <a:srgbClr val="002060"/>
                </a:solidFill>
              </a:rPr>
              <a:t>Entre 2010 y 2011 ha </a:t>
            </a:r>
            <a:r>
              <a:rPr lang="es-ES" sz="1200" dirty="0" smtClean="0">
                <a:solidFill>
                  <a:srgbClr val="002060"/>
                </a:solidFill>
              </a:rPr>
              <a:t>mejorado en </a:t>
            </a:r>
            <a:r>
              <a:rPr lang="es-ES" sz="1200" dirty="0">
                <a:solidFill>
                  <a:srgbClr val="002060"/>
                </a:solidFill>
              </a:rPr>
              <a:t>la imagen de servicio </a:t>
            </a:r>
            <a:r>
              <a:rPr lang="es-ES" sz="1200" dirty="0" smtClean="0">
                <a:solidFill>
                  <a:srgbClr val="002060"/>
                </a:solidFill>
              </a:rPr>
              <a:t>de calidad </a:t>
            </a:r>
            <a:r>
              <a:rPr lang="es-ES" sz="1200" dirty="0">
                <a:solidFill>
                  <a:srgbClr val="002060"/>
                </a:solidFill>
              </a:rPr>
              <a:t>y buenos </a:t>
            </a:r>
            <a:r>
              <a:rPr lang="es-ES" sz="1200" dirty="0" smtClean="0">
                <a:solidFill>
                  <a:srgbClr val="002060"/>
                </a:solidFill>
              </a:rPr>
              <a:t>resultados económicos, y en </a:t>
            </a:r>
            <a:r>
              <a:rPr lang="es-ES" sz="1200" dirty="0">
                <a:solidFill>
                  <a:srgbClr val="002060"/>
                </a:solidFill>
              </a:rPr>
              <a:t>“es como </a:t>
            </a:r>
            <a:r>
              <a:rPr lang="es-ES" sz="1200" dirty="0" smtClean="0">
                <a:solidFill>
                  <a:srgbClr val="002060"/>
                </a:solidFill>
              </a:rPr>
              <a:t>algo mío</a:t>
            </a:r>
            <a:r>
              <a:rPr lang="es-ES" sz="1200" dirty="0">
                <a:solidFill>
                  <a:srgbClr val="002060"/>
                </a:solidFill>
              </a:rPr>
              <a:t>”, lo que indica que </a:t>
            </a:r>
            <a:r>
              <a:rPr lang="es-ES" sz="1200" dirty="0" smtClean="0">
                <a:solidFill>
                  <a:srgbClr val="002060"/>
                </a:solidFill>
              </a:rPr>
              <a:t>mantiene vínculos </a:t>
            </a:r>
            <a:r>
              <a:rPr lang="es-ES" sz="1200" dirty="0">
                <a:solidFill>
                  <a:srgbClr val="002060"/>
                </a:solidFill>
              </a:rPr>
              <a:t>emocionales con </a:t>
            </a:r>
            <a:r>
              <a:rPr lang="es-ES" sz="1200" dirty="0" smtClean="0">
                <a:solidFill>
                  <a:srgbClr val="002060"/>
                </a:solidFill>
              </a:rPr>
              <a:t>sus clientes </a:t>
            </a:r>
            <a:r>
              <a:rPr lang="es-ES" sz="1200" dirty="0">
                <a:solidFill>
                  <a:srgbClr val="002060"/>
                </a:solidFill>
              </a:rPr>
              <a:t>y la opinión pública </a:t>
            </a:r>
            <a:r>
              <a:rPr lang="es-ES" sz="1200" dirty="0" smtClean="0">
                <a:solidFill>
                  <a:srgbClr val="002060"/>
                </a:solidFill>
              </a:rPr>
              <a:t>en general</a:t>
            </a:r>
            <a:endParaRPr lang="es-ES" sz="1200" u="none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004048" y="900113"/>
            <a:ext cx="376272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u="none" dirty="0" smtClean="0">
                <a:solidFill>
                  <a:schemeClr val="bg1"/>
                </a:solidFill>
              </a:rPr>
              <a:t>IMAGEN DE MARCA RENFE</a:t>
            </a:r>
            <a:endParaRPr lang="es-ES" b="1" u="none" dirty="0">
              <a:solidFill>
                <a:schemeClr val="bg1"/>
              </a:solidFill>
            </a:endParaRP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ES_tradnl" sz="1200" smtClean="0"/>
          </a:p>
          <a:p>
            <a:fld id="{F4D9FED1-61A1-4117-B236-1E7CE0A7876D}" type="slidenum">
              <a:rPr lang="es-ES_tradnl" sz="1200" smtClean="0"/>
              <a:pPr/>
              <a:t>7</a:t>
            </a:fld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611560" y="5013176"/>
            <a:ext cx="7848872" cy="115212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CuadroTexto 8"/>
          <p:cNvSpPr txBox="1">
            <a:spLocks noChangeArrowheads="1"/>
          </p:cNvSpPr>
          <p:nvPr/>
        </p:nvSpPr>
        <p:spPr bwMode="auto">
          <a:xfrm>
            <a:off x="971600" y="5085184"/>
            <a:ext cx="76328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1200" dirty="0" smtClean="0">
                <a:solidFill>
                  <a:srgbClr val="002060"/>
                </a:solidFill>
              </a:rPr>
              <a:t>Meaningful Brand </a:t>
            </a:r>
            <a:r>
              <a:rPr lang="es-ES" sz="1200" dirty="0" err="1" smtClean="0">
                <a:solidFill>
                  <a:srgbClr val="002060"/>
                </a:solidFill>
              </a:rPr>
              <a:t>Index</a:t>
            </a:r>
            <a:r>
              <a:rPr lang="es-ES" sz="1200" dirty="0" smtClean="0">
                <a:solidFill>
                  <a:srgbClr val="002060"/>
                </a:solidFill>
              </a:rPr>
              <a:t> (</a:t>
            </a:r>
            <a:r>
              <a:rPr lang="es-ES" sz="1200" dirty="0" err="1" smtClean="0">
                <a:solidFill>
                  <a:srgbClr val="002060"/>
                </a:solidFill>
              </a:rPr>
              <a:t>MBi</a:t>
            </a:r>
            <a:r>
              <a:rPr lang="es-ES" sz="1200" dirty="0" smtClean="0">
                <a:solidFill>
                  <a:srgbClr val="002060"/>
                </a:solidFill>
              </a:rPr>
              <a:t>) es el primer índice a nivel internacional que conecta a las marcas con el</a:t>
            </a:r>
          </a:p>
          <a:p>
            <a:pPr algn="just"/>
            <a:r>
              <a:rPr lang="es-ES" sz="1200" dirty="0" smtClean="0">
                <a:solidFill>
                  <a:srgbClr val="002060"/>
                </a:solidFill>
              </a:rPr>
              <a:t>bienestar de las personas y de la sociedad. </a:t>
            </a:r>
            <a:r>
              <a:rPr lang="es-ES" sz="1200" b="1" dirty="0" smtClean="0">
                <a:solidFill>
                  <a:srgbClr val="002060"/>
                </a:solidFill>
              </a:rPr>
              <a:t>Los resultados muestran una relación directa entre el </a:t>
            </a:r>
            <a:r>
              <a:rPr lang="es-ES" sz="1200" b="1" dirty="0" err="1" smtClean="0">
                <a:solidFill>
                  <a:srgbClr val="002060"/>
                </a:solidFill>
              </a:rPr>
              <a:t>MBi</a:t>
            </a:r>
            <a:r>
              <a:rPr lang="es-ES" sz="1200" b="1" dirty="0" smtClean="0">
                <a:solidFill>
                  <a:srgbClr val="002060"/>
                </a:solidFill>
              </a:rPr>
              <a:t> y el</a:t>
            </a:r>
          </a:p>
          <a:p>
            <a:pPr algn="just"/>
            <a:r>
              <a:rPr lang="es-ES" sz="1200" b="1" dirty="0" smtClean="0">
                <a:solidFill>
                  <a:srgbClr val="002060"/>
                </a:solidFill>
              </a:rPr>
              <a:t>nivel de conexión del consumidor con la marca. </a:t>
            </a:r>
            <a:r>
              <a:rPr lang="es-ES" sz="1200" dirty="0" smtClean="0">
                <a:solidFill>
                  <a:srgbClr val="002060"/>
                </a:solidFill>
              </a:rPr>
              <a:t>Es decir, a mayor contribución de la marca a nuestro</a:t>
            </a:r>
          </a:p>
          <a:p>
            <a:pPr algn="just"/>
            <a:r>
              <a:rPr lang="es-ES" sz="1200" dirty="0" smtClean="0">
                <a:solidFill>
                  <a:srgbClr val="002060"/>
                </a:solidFill>
              </a:rPr>
              <a:t>bienestar – basado en el valor que ésta aporta a los individuos, comunidades y medio ambiente-</a:t>
            </a:r>
            <a:r>
              <a:rPr lang="es-ES" sz="1200" b="1" dirty="0" smtClean="0">
                <a:solidFill>
                  <a:srgbClr val="002060"/>
                </a:solidFill>
              </a:rPr>
              <a:t> más</a:t>
            </a:r>
          </a:p>
          <a:p>
            <a:pPr algn="just"/>
            <a:r>
              <a:rPr lang="es-ES" sz="1200" b="1" dirty="0" smtClean="0">
                <a:solidFill>
                  <a:srgbClr val="002060"/>
                </a:solidFill>
              </a:rPr>
              <a:t>relevante es para los consumidores y mayor es el rol que desempeña en sus vidas</a:t>
            </a:r>
            <a:endParaRPr lang="es-ES" sz="1200" b="1" dirty="0">
              <a:solidFill>
                <a:srgbClr val="002060"/>
              </a:solidFill>
            </a:endParaRPr>
          </a:p>
        </p:txBody>
      </p:sp>
      <p:pic>
        <p:nvPicPr>
          <p:cNvPr id="37" name="36 Imagen" descr="_DSC1965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t="16843" b="27499"/>
          <a:stretch>
            <a:fillRect/>
          </a:stretch>
        </p:blipFill>
        <p:spPr>
          <a:xfrm>
            <a:off x="0" y="1484784"/>
            <a:ext cx="9144000" cy="3384376"/>
          </a:xfrm>
          <a:prstGeom prst="rect">
            <a:avLst/>
          </a:prstGeom>
        </p:spPr>
      </p:pic>
      <p:sp>
        <p:nvSpPr>
          <p:cNvPr id="38" name="37 CuadroTexto"/>
          <p:cNvSpPr txBox="1"/>
          <p:nvPr/>
        </p:nvSpPr>
        <p:spPr>
          <a:xfrm>
            <a:off x="4572000" y="1483037"/>
            <a:ext cx="46085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002060"/>
                </a:solidFill>
                <a:latin typeface="Britannic Bold" pitchFamily="34" charset="0"/>
              </a:rPr>
              <a:t>RENFE ESTÁ ENTRE LAS 10 MARCAS MEJOR VALORADAS</a:t>
            </a:r>
          </a:p>
          <a:p>
            <a:pPr algn="ctr"/>
            <a:r>
              <a:rPr lang="es-ES" sz="4000" dirty="0" smtClean="0">
                <a:solidFill>
                  <a:srgbClr val="002060"/>
                </a:solidFill>
                <a:latin typeface="Britannic Bold" pitchFamily="34" charset="0"/>
              </a:rPr>
              <a:t>POR LOS ESPAÑOLES</a:t>
            </a:r>
            <a:endParaRPr lang="es-ES" sz="4000" dirty="0">
              <a:solidFill>
                <a:srgbClr val="002060"/>
              </a:solidFill>
              <a:latin typeface="Britannic Bold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004048" y="900113"/>
            <a:ext cx="376272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u="none" dirty="0" smtClean="0">
                <a:solidFill>
                  <a:schemeClr val="bg1"/>
                </a:solidFill>
              </a:rPr>
              <a:t>IMAGEN DE MARCA RENFE</a:t>
            </a:r>
            <a:endParaRPr lang="es-ES" b="1" u="none" dirty="0">
              <a:solidFill>
                <a:schemeClr val="bg1"/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ES_tradnl" sz="1200" dirty="0" smtClean="0"/>
          </a:p>
          <a:p>
            <a:fld id="{F4D9FED1-61A1-4117-B236-1E7CE0A7876D}" type="slidenum">
              <a:rPr lang="es-ES_tradnl" sz="1200" smtClean="0"/>
              <a:pPr/>
              <a:t>8</a:t>
            </a:fld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971600" y="1966188"/>
            <a:ext cx="6984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600" dirty="0" smtClean="0">
                <a:solidFill>
                  <a:srgbClr val="002060"/>
                </a:solidFill>
              </a:rPr>
              <a:t> Lidera el conocimiento de empresas de transporte de viajeros</a:t>
            </a:r>
          </a:p>
          <a:p>
            <a:pPr>
              <a:buFont typeface="Arial" pitchFamily="34" charset="0"/>
              <a:buChar char="•"/>
            </a:pPr>
            <a:endParaRPr lang="es-ES" sz="16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1600" dirty="0" smtClean="0">
                <a:solidFill>
                  <a:srgbClr val="002060"/>
                </a:solidFill>
              </a:rPr>
              <a:t> Sigue siendo el medio de transporte más utilizado</a:t>
            </a:r>
          </a:p>
          <a:p>
            <a:pPr>
              <a:buFont typeface="Arial" pitchFamily="34" charset="0"/>
              <a:buChar char="•"/>
            </a:pPr>
            <a:endParaRPr lang="es-ES" sz="16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1600" dirty="0" smtClean="0">
                <a:solidFill>
                  <a:srgbClr val="002060"/>
                </a:solidFill>
              </a:rPr>
              <a:t> El consumidor cree que está bien o muy bien</a:t>
            </a:r>
          </a:p>
          <a:p>
            <a:pPr>
              <a:buFont typeface="Arial" pitchFamily="34" charset="0"/>
              <a:buChar char="•"/>
            </a:pPr>
            <a:endParaRPr lang="es-ES" sz="16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1600" dirty="0" smtClean="0">
                <a:solidFill>
                  <a:srgbClr val="002060"/>
                </a:solidFill>
              </a:rPr>
              <a:t> Es una empresa que mejora</a:t>
            </a:r>
          </a:p>
          <a:p>
            <a:pPr>
              <a:buFont typeface="Arial" pitchFamily="34" charset="0"/>
              <a:buChar char="•"/>
            </a:pPr>
            <a:endParaRPr lang="es-ES" sz="16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1600" dirty="0" smtClean="0">
                <a:solidFill>
                  <a:srgbClr val="002060"/>
                </a:solidFill>
              </a:rPr>
              <a:t> Tiene la mejor reputación corporativa de las empresas analizadas</a:t>
            </a:r>
          </a:p>
          <a:p>
            <a:pPr>
              <a:buFont typeface="Arial" pitchFamily="34" charset="0"/>
              <a:buChar char="•"/>
            </a:pPr>
            <a:endParaRPr lang="es-ES" sz="16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1600" dirty="0" smtClean="0">
                <a:solidFill>
                  <a:srgbClr val="002060"/>
                </a:solidFill>
              </a:rPr>
              <a:t> Tiene una imagen muy estable</a:t>
            </a:r>
          </a:p>
          <a:p>
            <a:pPr>
              <a:buFont typeface="Arial" pitchFamily="34" charset="0"/>
              <a:buChar char="•"/>
            </a:pPr>
            <a:endParaRPr lang="es-ES" sz="1600" dirty="0" smtClean="0">
              <a:solidFill>
                <a:srgbClr val="002060"/>
              </a:solidFill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755576" y="1412776"/>
            <a:ext cx="7344816" cy="345638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0" name="29 Imagen" descr="Captura122.JPG"/>
          <p:cNvPicPr>
            <a:picLocks noChangeAspect="1"/>
          </p:cNvPicPr>
          <p:nvPr/>
        </p:nvPicPr>
        <p:blipFill>
          <a:blip r:embed="rId3" cstate="print"/>
          <a:srcRect t="37001"/>
          <a:stretch>
            <a:fillRect/>
          </a:stretch>
        </p:blipFill>
        <p:spPr>
          <a:xfrm>
            <a:off x="3491880" y="1484784"/>
            <a:ext cx="1368152" cy="180403"/>
          </a:xfrm>
          <a:prstGeom prst="rect">
            <a:avLst/>
          </a:prstGeom>
        </p:spPr>
      </p:pic>
      <p:sp>
        <p:nvSpPr>
          <p:cNvPr id="31" name="30 Rectángulo"/>
          <p:cNvSpPr/>
          <p:nvPr/>
        </p:nvSpPr>
        <p:spPr>
          <a:xfrm>
            <a:off x="971600" y="5373216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rgbClr val="002060"/>
                </a:solidFill>
              </a:rPr>
              <a:t>RENFE esta entre las 10 marcas mejor valoradas por los españoles, de acuerdo a su contribución al bienestar, relevancia y rol que desempeña en los consumidores entrevistados</a:t>
            </a:r>
          </a:p>
        </p:txBody>
      </p:sp>
      <p:sp>
        <p:nvSpPr>
          <p:cNvPr id="32" name="31 Rectángulo redondeado"/>
          <p:cNvSpPr/>
          <p:nvPr/>
        </p:nvSpPr>
        <p:spPr>
          <a:xfrm>
            <a:off x="755576" y="5013176"/>
            <a:ext cx="7344816" cy="115212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3" name="32 Imagen" descr="avas.JPG"/>
          <p:cNvPicPr>
            <a:picLocks noChangeAspect="1"/>
          </p:cNvPicPr>
          <p:nvPr/>
        </p:nvPicPr>
        <p:blipFill>
          <a:blip r:embed="rId4" cstate="print"/>
          <a:srcRect t="8990"/>
          <a:stretch>
            <a:fillRect/>
          </a:stretch>
        </p:blipFill>
        <p:spPr>
          <a:xfrm>
            <a:off x="3851920" y="5080710"/>
            <a:ext cx="936104" cy="364514"/>
          </a:xfrm>
          <a:prstGeom prst="rect">
            <a:avLst/>
          </a:prstGeom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ES_tradnl" sz="1200" smtClean="0"/>
          </a:p>
          <a:p>
            <a:fld id="{F4D9FED1-61A1-4117-B236-1E7CE0A7876D}" type="slidenum">
              <a:rPr lang="es-ES_tradnl" sz="1200" smtClean="0"/>
              <a:pPr/>
              <a:t>9</a:t>
            </a:fld>
            <a:endParaRPr lang="es-ES_tradnl" sz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971600" y="162880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</a:rPr>
              <a:t>RENFE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707904" y="900113"/>
            <a:ext cx="50588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u="none" dirty="0" smtClean="0">
                <a:solidFill>
                  <a:schemeClr val="bg1"/>
                </a:solidFill>
              </a:rPr>
              <a:t>IMAGEN DE MARCA RENFE. CONCLUSIONES</a:t>
            </a:r>
            <a:endParaRPr lang="es-ES" b="1" u="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2963</Words>
  <Application>Microsoft Office PowerPoint</Application>
  <PresentationFormat>Presentación en pantalla (4:3)</PresentationFormat>
  <Paragraphs>1000</Paragraphs>
  <Slides>46</Slides>
  <Notes>45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4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Ildefonso  San Antonio</dc:creator>
  <cp:lastModifiedBy>Virginia Rodríguez</cp:lastModifiedBy>
  <cp:revision>167</cp:revision>
  <cp:lastPrinted>2012-03-07T09:08:47Z</cp:lastPrinted>
  <dcterms:created xsi:type="dcterms:W3CDTF">2012-02-23T11:11:25Z</dcterms:created>
  <dcterms:modified xsi:type="dcterms:W3CDTF">2012-03-13T11:54:52Z</dcterms:modified>
</cp:coreProperties>
</file>